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0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1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6" r:id="rId4"/>
    <p:sldMasterId id="2147483700" r:id="rId5"/>
    <p:sldMasterId id="2147483714" r:id="rId6"/>
    <p:sldMasterId id="2147483728" r:id="rId7"/>
    <p:sldMasterId id="2147483742" r:id="rId8"/>
    <p:sldMasterId id="2147483756" r:id="rId9"/>
    <p:sldMasterId id="2147483770" r:id="rId10"/>
    <p:sldMasterId id="2147483782" r:id="rId11"/>
    <p:sldMasterId id="2147483907" r:id="rId12"/>
  </p:sldMasterIdLst>
  <p:notesMasterIdLst>
    <p:notesMasterId r:id="rId52"/>
  </p:notesMasterIdLst>
  <p:handoutMasterIdLst>
    <p:handoutMasterId r:id="rId53"/>
  </p:handoutMasterIdLst>
  <p:sldIdLst>
    <p:sldId id="256" r:id="rId13"/>
    <p:sldId id="257" r:id="rId14"/>
    <p:sldId id="292" r:id="rId15"/>
    <p:sldId id="260" r:id="rId16"/>
    <p:sldId id="258" r:id="rId17"/>
    <p:sldId id="261" r:id="rId18"/>
    <p:sldId id="263" r:id="rId19"/>
    <p:sldId id="293" r:id="rId20"/>
    <p:sldId id="264" r:id="rId21"/>
    <p:sldId id="265" r:id="rId22"/>
    <p:sldId id="267" r:id="rId23"/>
    <p:sldId id="280" r:id="rId24"/>
    <p:sldId id="268" r:id="rId25"/>
    <p:sldId id="283" r:id="rId26"/>
    <p:sldId id="269" r:id="rId27"/>
    <p:sldId id="270" r:id="rId28"/>
    <p:sldId id="271" r:id="rId29"/>
    <p:sldId id="272" r:id="rId30"/>
    <p:sldId id="279" r:id="rId31"/>
    <p:sldId id="286" r:id="rId32"/>
    <p:sldId id="287" r:id="rId33"/>
    <p:sldId id="288" r:id="rId34"/>
    <p:sldId id="278" r:id="rId35"/>
    <p:sldId id="273" r:id="rId36"/>
    <p:sldId id="274" r:id="rId37"/>
    <p:sldId id="295" r:id="rId38"/>
    <p:sldId id="276" r:id="rId39"/>
    <p:sldId id="281" r:id="rId40"/>
    <p:sldId id="294" r:id="rId41"/>
    <p:sldId id="277" r:id="rId42"/>
    <p:sldId id="275" r:id="rId43"/>
    <p:sldId id="289" r:id="rId44"/>
    <p:sldId id="290" r:id="rId45"/>
    <p:sldId id="282" r:id="rId46"/>
    <p:sldId id="296" r:id="rId47"/>
    <p:sldId id="284" r:id="rId48"/>
    <p:sldId id="297" r:id="rId49"/>
    <p:sldId id="285" r:id="rId50"/>
    <p:sldId id="291" r:id="rId51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33CC"/>
    <a:srgbClr val="630313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54" y="-9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2253A3-BECA-4DD2-B0FA-D7BD201923A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162A8F0-22AD-4623-B61C-272809BE7A18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1940-50s</a:t>
          </a:r>
        </a:p>
        <a:p>
          <a:r>
            <a:rPr lang="en-US" sz="1100" b="1" dirty="0" smtClean="0">
              <a:solidFill>
                <a:srgbClr val="FF0000"/>
              </a:solidFill>
            </a:rPr>
            <a:t>Sulfonamides</a:t>
          </a:r>
        </a:p>
        <a:p>
          <a:r>
            <a:rPr lang="en-US" sz="1100" b="1" dirty="0" err="1" smtClean="0">
              <a:solidFill>
                <a:srgbClr val="FF0000"/>
              </a:solidFill>
            </a:rPr>
            <a:t>Penicillins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Streptomycin</a:t>
          </a:r>
        </a:p>
        <a:p>
          <a:r>
            <a:rPr lang="en-US" sz="1100" b="1" dirty="0" err="1" smtClean="0">
              <a:solidFill>
                <a:srgbClr val="FF0000"/>
              </a:solidFill>
            </a:rPr>
            <a:t>Tetracyclines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Chloramphenicol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Colistins</a:t>
          </a:r>
          <a:endParaRPr lang="en-US" sz="1100" b="1" dirty="0">
            <a:solidFill>
              <a:srgbClr val="FF0000"/>
            </a:solidFill>
          </a:endParaRPr>
        </a:p>
      </dgm:t>
    </dgm:pt>
    <dgm:pt modelId="{EC1B598D-4E5F-4E00-B07C-441411A07402}" type="parTrans" cxnId="{643DC543-9F90-4E0C-862C-D365E91465F4}">
      <dgm:prSet/>
      <dgm:spPr/>
      <dgm:t>
        <a:bodyPr/>
        <a:lstStyle/>
        <a:p>
          <a:endParaRPr lang="en-US" sz="3600" b="1">
            <a:solidFill>
              <a:schemeClr val="accent1">
                <a:lumMod val="25000"/>
              </a:schemeClr>
            </a:solidFill>
          </a:endParaRPr>
        </a:p>
      </dgm:t>
    </dgm:pt>
    <dgm:pt modelId="{C31FE501-F186-4D3F-ACA6-8FF909DBA950}" type="sibTrans" cxnId="{643DC543-9F90-4E0C-862C-D365E91465F4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 sz="1050" b="1">
            <a:solidFill>
              <a:schemeClr val="accent1">
                <a:lumMod val="25000"/>
              </a:schemeClr>
            </a:solidFill>
          </a:endParaRPr>
        </a:p>
      </dgm:t>
    </dgm:pt>
    <dgm:pt modelId="{D3448469-4A98-4501-9F74-A1DC7DE5FF40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1960-70s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Colistins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Fosfomycin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1</a:t>
          </a:r>
          <a:r>
            <a:rPr lang="en-US" sz="1100" b="1" baseline="30000" dirty="0" smtClean="0">
              <a:solidFill>
                <a:srgbClr val="FF0000"/>
              </a:solidFill>
            </a:rPr>
            <a:t>st</a:t>
          </a:r>
          <a:r>
            <a:rPr lang="en-US" sz="1100" b="1" dirty="0" smtClean="0">
              <a:solidFill>
                <a:srgbClr val="FF0000"/>
              </a:solidFill>
            </a:rPr>
            <a:t> Gen. </a:t>
          </a:r>
          <a:r>
            <a:rPr lang="en-US" sz="1100" b="1" dirty="0" err="1" smtClean="0">
              <a:solidFill>
                <a:srgbClr val="FF0000"/>
              </a:solidFill>
            </a:rPr>
            <a:t>Chephalosporins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Gentamicin</a:t>
          </a:r>
          <a:endParaRPr lang="en-US" sz="1100" b="1" dirty="0" smtClean="0">
            <a:solidFill>
              <a:srgbClr val="FF0000"/>
            </a:solidFill>
          </a:endParaRPr>
        </a:p>
      </dgm:t>
    </dgm:pt>
    <dgm:pt modelId="{A80ADDCA-6523-44FC-B67C-300224D46C0A}" type="parTrans" cxnId="{78FBFD1A-E540-4760-95D8-5945C8435221}">
      <dgm:prSet/>
      <dgm:spPr/>
      <dgm:t>
        <a:bodyPr/>
        <a:lstStyle/>
        <a:p>
          <a:endParaRPr lang="en-US" sz="3600" b="1">
            <a:solidFill>
              <a:schemeClr val="accent1">
                <a:lumMod val="25000"/>
              </a:schemeClr>
            </a:solidFill>
          </a:endParaRPr>
        </a:p>
      </dgm:t>
    </dgm:pt>
    <dgm:pt modelId="{40B84300-236B-44D0-B331-6AED5FD97EDD}" type="sibTrans" cxnId="{78FBFD1A-E540-4760-95D8-5945C8435221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 sz="1050" b="1">
            <a:solidFill>
              <a:schemeClr val="accent1">
                <a:lumMod val="25000"/>
              </a:schemeClr>
            </a:solidFill>
          </a:endParaRPr>
        </a:p>
      </dgm:t>
    </dgm:pt>
    <dgm:pt modelId="{4549E703-2D95-4A8A-BC1F-2FF9EE64D23C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1980-90s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1</a:t>
          </a:r>
          <a:r>
            <a:rPr lang="en-US" sz="1100" b="1" baseline="30000" dirty="0" smtClean="0">
              <a:solidFill>
                <a:schemeClr val="accent1">
                  <a:lumMod val="25000"/>
                </a:schemeClr>
              </a:solidFill>
            </a:rPr>
            <a:t>st</a:t>
          </a:r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Chephalosporins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Gentamicin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Colistins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Fosfomycin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Tobramycin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Amikacin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2</a:t>
          </a:r>
          <a:r>
            <a:rPr lang="en-US" sz="1100" b="1" baseline="30000" dirty="0" smtClean="0">
              <a:solidFill>
                <a:srgbClr val="FF0000"/>
              </a:solidFill>
            </a:rPr>
            <a:t>nd</a:t>
          </a:r>
          <a:r>
            <a:rPr lang="en-US" sz="1100" b="1" dirty="0" smtClean="0">
              <a:solidFill>
                <a:srgbClr val="FF0000"/>
              </a:solidFill>
            </a:rPr>
            <a:t> Gen. </a:t>
          </a:r>
          <a:r>
            <a:rPr lang="en-US" sz="1100" b="1" dirty="0" err="1" smtClean="0">
              <a:solidFill>
                <a:srgbClr val="FF0000"/>
              </a:solidFill>
            </a:rPr>
            <a:t>Cephalosporins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3</a:t>
          </a:r>
          <a:r>
            <a:rPr lang="en-US" sz="1100" b="1" baseline="30000" dirty="0" smtClean="0">
              <a:solidFill>
                <a:srgbClr val="FF0000"/>
              </a:solidFill>
            </a:rPr>
            <a:t>rd</a:t>
          </a:r>
          <a:r>
            <a:rPr lang="en-US" sz="1100" b="1" dirty="0" smtClean="0">
              <a:solidFill>
                <a:srgbClr val="FF0000"/>
              </a:solidFill>
            </a:rPr>
            <a:t> Gen. </a:t>
          </a:r>
          <a:r>
            <a:rPr lang="en-US" sz="1100" b="1" dirty="0" err="1" smtClean="0">
              <a:solidFill>
                <a:srgbClr val="FF0000"/>
              </a:solidFill>
            </a:rPr>
            <a:t>Cephalosporins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Ext. Spectrum </a:t>
          </a:r>
          <a:r>
            <a:rPr lang="en-US" sz="1100" b="1" dirty="0" err="1" smtClean="0">
              <a:solidFill>
                <a:srgbClr val="FF0000"/>
              </a:solidFill>
            </a:rPr>
            <a:t>Penicillins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Beta-</a:t>
          </a:r>
          <a:r>
            <a:rPr lang="en-US" sz="1100" b="1" dirty="0" err="1" smtClean="0">
              <a:solidFill>
                <a:srgbClr val="FF0000"/>
              </a:solidFill>
            </a:rPr>
            <a:t>lactamase</a:t>
          </a:r>
          <a:r>
            <a:rPr lang="en-US" sz="1100" b="1" dirty="0" smtClean="0">
              <a:solidFill>
                <a:srgbClr val="FF0000"/>
              </a:solidFill>
            </a:rPr>
            <a:t> Inhibitors</a:t>
          </a:r>
        </a:p>
        <a:p>
          <a:r>
            <a:rPr lang="en-US" sz="1100" b="1" dirty="0" err="1" smtClean="0">
              <a:solidFill>
                <a:srgbClr val="FF0000"/>
              </a:solidFill>
            </a:rPr>
            <a:t>Carbapenems</a:t>
          </a:r>
          <a:endParaRPr lang="en-US" sz="1100" b="1" dirty="0" smtClean="0">
            <a:solidFill>
              <a:srgbClr val="FF0000"/>
            </a:solidFill>
          </a:endParaRPr>
        </a:p>
      </dgm:t>
    </dgm:pt>
    <dgm:pt modelId="{3A633577-9CEE-42B4-A75A-A411943D5B1A}" type="parTrans" cxnId="{EBEC7397-341E-4010-B0FE-545C88F42FA2}">
      <dgm:prSet/>
      <dgm:spPr/>
      <dgm:t>
        <a:bodyPr/>
        <a:lstStyle/>
        <a:p>
          <a:endParaRPr lang="en-US" sz="3600" b="1">
            <a:solidFill>
              <a:schemeClr val="accent1">
                <a:lumMod val="25000"/>
              </a:schemeClr>
            </a:solidFill>
          </a:endParaRPr>
        </a:p>
      </dgm:t>
    </dgm:pt>
    <dgm:pt modelId="{71CF23D9-E586-4CF9-9495-A97AF3A135F6}" type="sibTrans" cxnId="{EBEC7397-341E-4010-B0FE-545C88F42FA2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 sz="1050" b="1">
            <a:solidFill>
              <a:schemeClr val="accent1">
                <a:lumMod val="25000"/>
              </a:schemeClr>
            </a:solidFill>
          </a:endParaRPr>
        </a:p>
      </dgm:t>
    </dgm:pt>
    <dgm:pt modelId="{14464A81-CF95-4B65-B6F5-6C2CBD544D76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1990-2000s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1</a:t>
          </a:r>
          <a:r>
            <a:rPr lang="en-US" sz="1100" b="1" baseline="30000" dirty="0" smtClean="0">
              <a:solidFill>
                <a:schemeClr val="accent1">
                  <a:lumMod val="25000"/>
                </a:schemeClr>
              </a:solidFill>
            </a:rPr>
            <a:t>st</a:t>
          </a:r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Chephalosporins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Gentamicin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Colistins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Fosfomycin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Tobramycin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Amikacin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2</a:t>
          </a:r>
          <a:r>
            <a:rPr lang="en-US" sz="1100" b="1" baseline="30000" dirty="0" smtClean="0">
              <a:solidFill>
                <a:schemeClr val="accent1">
                  <a:lumMod val="25000"/>
                </a:schemeClr>
              </a:solidFill>
            </a:rPr>
            <a:t>nd</a:t>
          </a:r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Cephalosporins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3</a:t>
          </a:r>
          <a:r>
            <a:rPr lang="en-US" sz="1100" b="1" baseline="30000" dirty="0" smtClean="0">
              <a:solidFill>
                <a:srgbClr val="FF0000"/>
              </a:solidFill>
            </a:rPr>
            <a:t>rd</a:t>
          </a:r>
          <a:r>
            <a:rPr lang="en-US" sz="1100" b="1" dirty="0" smtClean="0">
              <a:solidFill>
                <a:srgbClr val="FF0000"/>
              </a:solidFill>
            </a:rPr>
            <a:t> Gen. </a:t>
          </a:r>
          <a:r>
            <a:rPr lang="en-US" sz="1100" b="1" dirty="0" err="1" smtClean="0">
              <a:solidFill>
                <a:srgbClr val="FF0000"/>
              </a:solidFill>
            </a:rPr>
            <a:t>Cephalosporins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Ext. Spectrum </a:t>
          </a:r>
          <a:r>
            <a:rPr lang="en-US" sz="1100" b="1" dirty="0" err="1" smtClean="0">
              <a:solidFill>
                <a:srgbClr val="FF0000"/>
              </a:solidFill>
            </a:rPr>
            <a:t>Penicillins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smtClean="0">
              <a:solidFill>
                <a:srgbClr val="FF0000"/>
              </a:solidFill>
            </a:rPr>
            <a:t>Beta-</a:t>
          </a:r>
          <a:r>
            <a:rPr lang="en-US" sz="1100" b="1" dirty="0" err="1" smtClean="0">
              <a:solidFill>
                <a:srgbClr val="FF0000"/>
              </a:solidFill>
            </a:rPr>
            <a:t>lactamase</a:t>
          </a:r>
          <a:r>
            <a:rPr lang="en-US" sz="1100" b="1" dirty="0" smtClean="0">
              <a:solidFill>
                <a:srgbClr val="FF0000"/>
              </a:solidFill>
            </a:rPr>
            <a:t> Inhibitors</a:t>
          </a:r>
        </a:p>
        <a:p>
          <a:r>
            <a:rPr lang="en-US" sz="1100" b="1" dirty="0" err="1" smtClean="0">
              <a:solidFill>
                <a:srgbClr val="FF0000"/>
              </a:solidFill>
            </a:rPr>
            <a:t>Carbapenems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Tigecycline</a:t>
          </a:r>
          <a:endParaRPr lang="en-US" sz="1100" b="1" dirty="0" smtClean="0">
            <a:solidFill>
              <a:srgbClr val="FF0000"/>
            </a:solidFill>
          </a:endParaRPr>
        </a:p>
      </dgm:t>
    </dgm:pt>
    <dgm:pt modelId="{BED45508-A438-41DC-9BCC-A59D9A8C1CE8}" type="parTrans" cxnId="{1F259862-603C-40C4-9762-1E3CD5090407}">
      <dgm:prSet/>
      <dgm:spPr/>
      <dgm:t>
        <a:bodyPr/>
        <a:lstStyle/>
        <a:p>
          <a:endParaRPr lang="en-US" sz="3600" b="1">
            <a:solidFill>
              <a:schemeClr val="accent1">
                <a:lumMod val="25000"/>
              </a:schemeClr>
            </a:solidFill>
          </a:endParaRPr>
        </a:p>
      </dgm:t>
    </dgm:pt>
    <dgm:pt modelId="{487C1C15-A4F5-48A7-921B-040F4B751237}" type="sibTrans" cxnId="{1F259862-603C-40C4-9762-1E3CD5090407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 sz="1050" b="1">
            <a:solidFill>
              <a:schemeClr val="accent1">
                <a:lumMod val="25000"/>
              </a:schemeClr>
            </a:solidFill>
          </a:endParaRPr>
        </a:p>
      </dgm:t>
    </dgm:pt>
    <dgm:pt modelId="{B89046EB-D2A3-43B0-A382-F18EB4D95943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2013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1</a:t>
          </a:r>
          <a:r>
            <a:rPr lang="en-US" sz="1100" b="1" baseline="30000" dirty="0" smtClean="0">
              <a:solidFill>
                <a:schemeClr val="accent1">
                  <a:lumMod val="25000"/>
                </a:schemeClr>
              </a:solidFill>
            </a:rPr>
            <a:t>st</a:t>
          </a:r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Chephalosporins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Gentamicin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Colistins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Fosfomycin</a:t>
          </a:r>
          <a:endParaRPr lang="en-US" sz="1100" b="1" dirty="0" smtClean="0">
            <a:solidFill>
              <a:srgbClr val="FF0000"/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Tobramycin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Amikacin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2</a:t>
          </a:r>
          <a:r>
            <a:rPr lang="en-US" sz="1100" b="1" baseline="30000" dirty="0" smtClean="0">
              <a:solidFill>
                <a:schemeClr val="accent1">
                  <a:lumMod val="25000"/>
                </a:schemeClr>
              </a:solidFill>
            </a:rPr>
            <a:t>nd</a:t>
          </a:r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Cephalosporins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3</a:t>
          </a:r>
          <a:r>
            <a:rPr lang="en-US" sz="1100" b="1" baseline="30000" dirty="0" smtClean="0">
              <a:solidFill>
                <a:schemeClr val="accent1">
                  <a:lumMod val="25000"/>
                </a:schemeClr>
              </a:solidFill>
            </a:rPr>
            <a:t>rd</a:t>
          </a:r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Cephalosporins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Ext. Spectrum 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Beta-</a:t>
          </a:r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lactamase</a:t>
          </a:r>
          <a:r>
            <a:rPr lang="en-US" sz="1100" b="1" dirty="0" smtClean="0">
              <a:solidFill>
                <a:schemeClr val="accent1">
                  <a:lumMod val="25000"/>
                </a:schemeClr>
              </a:solidFill>
            </a:rPr>
            <a:t> Inhibitors</a:t>
          </a:r>
        </a:p>
        <a:p>
          <a:r>
            <a:rPr lang="en-US" sz="1100" b="1" dirty="0" err="1" smtClean="0">
              <a:solidFill>
                <a:schemeClr val="accent1">
                  <a:lumMod val="25000"/>
                </a:schemeClr>
              </a:solidFill>
            </a:rPr>
            <a:t>Carbapenems</a:t>
          </a:r>
          <a:endParaRPr lang="en-US" sz="1100" b="1" dirty="0" smtClean="0">
            <a:solidFill>
              <a:schemeClr val="accent1">
                <a:lumMod val="25000"/>
              </a:schemeClr>
            </a:solidFill>
          </a:endParaRPr>
        </a:p>
        <a:p>
          <a:r>
            <a:rPr lang="en-US" sz="1100" b="1" dirty="0" err="1" smtClean="0">
              <a:solidFill>
                <a:srgbClr val="FF0000"/>
              </a:solidFill>
            </a:rPr>
            <a:t>Tigecycline</a:t>
          </a:r>
          <a:endParaRPr lang="en-US" sz="1100" b="1" dirty="0" smtClean="0">
            <a:solidFill>
              <a:srgbClr val="FF0000"/>
            </a:solidFill>
          </a:endParaRPr>
        </a:p>
        <a:p>
          <a:endParaRPr lang="en-US" sz="1100" b="1" dirty="0">
            <a:solidFill>
              <a:schemeClr val="accent1">
                <a:lumMod val="25000"/>
              </a:schemeClr>
            </a:solidFill>
          </a:endParaRPr>
        </a:p>
      </dgm:t>
    </dgm:pt>
    <dgm:pt modelId="{C6182211-85F8-48C2-B171-4A3E9311AE3C}" type="parTrans" cxnId="{9E761E31-31D7-4AA4-9A85-C30BE06283B5}">
      <dgm:prSet/>
      <dgm:spPr/>
      <dgm:t>
        <a:bodyPr/>
        <a:lstStyle/>
        <a:p>
          <a:endParaRPr lang="en-US" sz="3600" b="1"/>
        </a:p>
      </dgm:t>
    </dgm:pt>
    <dgm:pt modelId="{24B3A327-2B7A-4897-A2DB-974B9A17C4AD}" type="sibTrans" cxnId="{9E761E31-31D7-4AA4-9A85-C30BE06283B5}">
      <dgm:prSet/>
      <dgm:spPr/>
      <dgm:t>
        <a:bodyPr/>
        <a:lstStyle/>
        <a:p>
          <a:endParaRPr lang="en-US" sz="3600" b="1"/>
        </a:p>
      </dgm:t>
    </dgm:pt>
    <dgm:pt modelId="{BA849A83-A3F9-4BA8-995F-BF2BB59B115D}" type="pres">
      <dgm:prSet presAssocID="{582253A3-BECA-4DD2-B0FA-D7BD201923AD}" presName="Name0" presStyleCnt="0">
        <dgm:presLayoutVars>
          <dgm:dir/>
          <dgm:resizeHandles val="exact"/>
        </dgm:presLayoutVars>
      </dgm:prSet>
      <dgm:spPr/>
    </dgm:pt>
    <dgm:pt modelId="{58BE5FA0-7358-4B33-A9A7-9B2A9CDEAD38}" type="pres">
      <dgm:prSet presAssocID="{4162A8F0-22AD-4623-B61C-272809BE7A18}" presName="node" presStyleLbl="node1" presStyleIdx="0" presStyleCnt="5" custScaleY="201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217EC3-9FDB-4F11-B392-612F8C1BFE4B}" type="pres">
      <dgm:prSet presAssocID="{C31FE501-F186-4D3F-ACA6-8FF909DBA95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B4448B7B-7548-43FE-B23A-DD710A26BEA6}" type="pres">
      <dgm:prSet presAssocID="{C31FE501-F186-4D3F-ACA6-8FF909DBA95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F3C9A6EF-A477-40C3-A858-BBAD95250055}" type="pres">
      <dgm:prSet presAssocID="{D3448469-4A98-4501-9F74-A1DC7DE5FF40}" presName="node" presStyleLbl="node1" presStyleIdx="1" presStyleCnt="5" custScaleY="201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5E08B-0F96-4D7D-B9E4-714D096AB3C7}" type="pres">
      <dgm:prSet presAssocID="{40B84300-236B-44D0-B331-6AED5FD97EDD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A36D5D5-7622-4E43-AA1D-66AA9672DD41}" type="pres">
      <dgm:prSet presAssocID="{40B84300-236B-44D0-B331-6AED5FD97EDD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4D18C074-A975-4F82-89F8-6F823270D773}" type="pres">
      <dgm:prSet presAssocID="{4549E703-2D95-4A8A-BC1F-2FF9EE64D23C}" presName="node" presStyleLbl="node1" presStyleIdx="2" presStyleCnt="5" custScaleY="201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B7662-5B72-4210-927F-DEA10DAC4544}" type="pres">
      <dgm:prSet presAssocID="{71CF23D9-E586-4CF9-9495-A97AF3A135F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6903BD59-B229-4127-9557-886F65649AAB}" type="pres">
      <dgm:prSet presAssocID="{71CF23D9-E586-4CF9-9495-A97AF3A135F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CF25A6ED-8822-4121-9A0B-3F9ACCE07A49}" type="pres">
      <dgm:prSet presAssocID="{14464A81-CF95-4B65-B6F5-6C2CBD544D76}" presName="node" presStyleLbl="node1" presStyleIdx="3" presStyleCnt="5" custScaleY="201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0D1989-9F78-40F9-8424-8424357D2B6F}" type="pres">
      <dgm:prSet presAssocID="{487C1C15-A4F5-48A7-921B-040F4B751237}" presName="sibTrans" presStyleLbl="sibTrans2D1" presStyleIdx="3" presStyleCnt="4"/>
      <dgm:spPr/>
      <dgm:t>
        <a:bodyPr/>
        <a:lstStyle/>
        <a:p>
          <a:endParaRPr lang="en-US"/>
        </a:p>
      </dgm:t>
    </dgm:pt>
    <dgm:pt modelId="{54BFF1E7-31DC-4DC6-8D21-699E2852070A}" type="pres">
      <dgm:prSet presAssocID="{487C1C15-A4F5-48A7-921B-040F4B751237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DA45DA4F-A97C-4E74-B889-4FB9060EB680}" type="pres">
      <dgm:prSet presAssocID="{B89046EB-D2A3-43B0-A382-F18EB4D95943}" presName="node" presStyleLbl="node1" presStyleIdx="4" presStyleCnt="5" custScaleY="201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3B2C8A-8384-4ADC-BEDF-0B91DB4980BE}" type="presOf" srcId="{C31FE501-F186-4D3F-ACA6-8FF909DBA950}" destId="{1A217EC3-9FDB-4F11-B392-612F8C1BFE4B}" srcOrd="0" destOrd="0" presId="urn:microsoft.com/office/officeart/2005/8/layout/process1"/>
    <dgm:cxn modelId="{3C6A61D6-0382-443A-B27C-BD6CB742B0CE}" type="presOf" srcId="{40B84300-236B-44D0-B331-6AED5FD97EDD}" destId="{68E5E08B-0F96-4D7D-B9E4-714D096AB3C7}" srcOrd="0" destOrd="0" presId="urn:microsoft.com/office/officeart/2005/8/layout/process1"/>
    <dgm:cxn modelId="{05688D58-2632-42E0-ADDB-8BA8ED3C0C4C}" type="presOf" srcId="{4549E703-2D95-4A8A-BC1F-2FF9EE64D23C}" destId="{4D18C074-A975-4F82-89F8-6F823270D773}" srcOrd="0" destOrd="0" presId="urn:microsoft.com/office/officeart/2005/8/layout/process1"/>
    <dgm:cxn modelId="{9D75100E-E534-481A-B280-A99D9D9E870E}" type="presOf" srcId="{4162A8F0-22AD-4623-B61C-272809BE7A18}" destId="{58BE5FA0-7358-4B33-A9A7-9B2A9CDEAD38}" srcOrd="0" destOrd="0" presId="urn:microsoft.com/office/officeart/2005/8/layout/process1"/>
    <dgm:cxn modelId="{9E761E31-31D7-4AA4-9A85-C30BE06283B5}" srcId="{582253A3-BECA-4DD2-B0FA-D7BD201923AD}" destId="{B89046EB-D2A3-43B0-A382-F18EB4D95943}" srcOrd="4" destOrd="0" parTransId="{C6182211-85F8-48C2-B171-4A3E9311AE3C}" sibTransId="{24B3A327-2B7A-4897-A2DB-974B9A17C4AD}"/>
    <dgm:cxn modelId="{0417AE03-1EFB-4DD7-8BDE-230B2AA19090}" type="presOf" srcId="{487C1C15-A4F5-48A7-921B-040F4B751237}" destId="{D60D1989-9F78-40F9-8424-8424357D2B6F}" srcOrd="0" destOrd="0" presId="urn:microsoft.com/office/officeart/2005/8/layout/process1"/>
    <dgm:cxn modelId="{EBEC7397-341E-4010-B0FE-545C88F42FA2}" srcId="{582253A3-BECA-4DD2-B0FA-D7BD201923AD}" destId="{4549E703-2D95-4A8A-BC1F-2FF9EE64D23C}" srcOrd="2" destOrd="0" parTransId="{3A633577-9CEE-42B4-A75A-A411943D5B1A}" sibTransId="{71CF23D9-E586-4CF9-9495-A97AF3A135F6}"/>
    <dgm:cxn modelId="{643DC543-9F90-4E0C-862C-D365E91465F4}" srcId="{582253A3-BECA-4DD2-B0FA-D7BD201923AD}" destId="{4162A8F0-22AD-4623-B61C-272809BE7A18}" srcOrd="0" destOrd="0" parTransId="{EC1B598D-4E5F-4E00-B07C-441411A07402}" sibTransId="{C31FE501-F186-4D3F-ACA6-8FF909DBA950}"/>
    <dgm:cxn modelId="{D2A94DE9-7F6F-4298-AC32-3154F55DA681}" type="presOf" srcId="{D3448469-4A98-4501-9F74-A1DC7DE5FF40}" destId="{F3C9A6EF-A477-40C3-A858-BBAD95250055}" srcOrd="0" destOrd="0" presId="urn:microsoft.com/office/officeart/2005/8/layout/process1"/>
    <dgm:cxn modelId="{F9047782-9429-4D17-AB69-2C5D55D0787E}" type="presOf" srcId="{71CF23D9-E586-4CF9-9495-A97AF3A135F6}" destId="{BD0B7662-5B72-4210-927F-DEA10DAC4544}" srcOrd="0" destOrd="0" presId="urn:microsoft.com/office/officeart/2005/8/layout/process1"/>
    <dgm:cxn modelId="{DC91BC79-880B-49DE-9D66-7A865F46EAD9}" type="presOf" srcId="{C31FE501-F186-4D3F-ACA6-8FF909DBA950}" destId="{B4448B7B-7548-43FE-B23A-DD710A26BEA6}" srcOrd="1" destOrd="0" presId="urn:microsoft.com/office/officeart/2005/8/layout/process1"/>
    <dgm:cxn modelId="{43ADF63F-B25B-46BE-AB04-3AF6ED2031EA}" type="presOf" srcId="{582253A3-BECA-4DD2-B0FA-D7BD201923AD}" destId="{BA849A83-A3F9-4BA8-995F-BF2BB59B115D}" srcOrd="0" destOrd="0" presId="urn:microsoft.com/office/officeart/2005/8/layout/process1"/>
    <dgm:cxn modelId="{08372DB1-FD31-4F77-83DB-04EA9A91E369}" type="presOf" srcId="{71CF23D9-E586-4CF9-9495-A97AF3A135F6}" destId="{6903BD59-B229-4127-9557-886F65649AAB}" srcOrd="1" destOrd="0" presId="urn:microsoft.com/office/officeart/2005/8/layout/process1"/>
    <dgm:cxn modelId="{645F314B-10C4-46B7-9EC2-29FF0D6107DD}" type="presOf" srcId="{14464A81-CF95-4B65-B6F5-6C2CBD544D76}" destId="{CF25A6ED-8822-4121-9A0B-3F9ACCE07A49}" srcOrd="0" destOrd="0" presId="urn:microsoft.com/office/officeart/2005/8/layout/process1"/>
    <dgm:cxn modelId="{48865D01-1030-4FE3-A25D-268E21587482}" type="presOf" srcId="{B89046EB-D2A3-43B0-A382-F18EB4D95943}" destId="{DA45DA4F-A97C-4E74-B889-4FB9060EB680}" srcOrd="0" destOrd="0" presId="urn:microsoft.com/office/officeart/2005/8/layout/process1"/>
    <dgm:cxn modelId="{78FBFD1A-E540-4760-95D8-5945C8435221}" srcId="{582253A3-BECA-4DD2-B0FA-D7BD201923AD}" destId="{D3448469-4A98-4501-9F74-A1DC7DE5FF40}" srcOrd="1" destOrd="0" parTransId="{A80ADDCA-6523-44FC-B67C-300224D46C0A}" sibTransId="{40B84300-236B-44D0-B331-6AED5FD97EDD}"/>
    <dgm:cxn modelId="{8ACB9AA4-4506-4CAD-81A8-3852BDDE591D}" type="presOf" srcId="{487C1C15-A4F5-48A7-921B-040F4B751237}" destId="{54BFF1E7-31DC-4DC6-8D21-699E2852070A}" srcOrd="1" destOrd="0" presId="urn:microsoft.com/office/officeart/2005/8/layout/process1"/>
    <dgm:cxn modelId="{1F259862-603C-40C4-9762-1E3CD5090407}" srcId="{582253A3-BECA-4DD2-B0FA-D7BD201923AD}" destId="{14464A81-CF95-4B65-B6F5-6C2CBD544D76}" srcOrd="3" destOrd="0" parTransId="{BED45508-A438-41DC-9BCC-A59D9A8C1CE8}" sibTransId="{487C1C15-A4F5-48A7-921B-040F4B751237}"/>
    <dgm:cxn modelId="{C9AC9C1A-430F-47E2-B5A3-3834B66CB002}" type="presOf" srcId="{40B84300-236B-44D0-B331-6AED5FD97EDD}" destId="{3A36D5D5-7622-4E43-AA1D-66AA9672DD41}" srcOrd="1" destOrd="0" presId="urn:microsoft.com/office/officeart/2005/8/layout/process1"/>
    <dgm:cxn modelId="{9F8F63FD-D0A3-4E7E-8617-019B4CB36E10}" type="presParOf" srcId="{BA849A83-A3F9-4BA8-995F-BF2BB59B115D}" destId="{58BE5FA0-7358-4B33-A9A7-9B2A9CDEAD38}" srcOrd="0" destOrd="0" presId="urn:microsoft.com/office/officeart/2005/8/layout/process1"/>
    <dgm:cxn modelId="{E3C187F2-D998-405D-8E4D-7C36C5E8C1F6}" type="presParOf" srcId="{BA849A83-A3F9-4BA8-995F-BF2BB59B115D}" destId="{1A217EC3-9FDB-4F11-B392-612F8C1BFE4B}" srcOrd="1" destOrd="0" presId="urn:microsoft.com/office/officeart/2005/8/layout/process1"/>
    <dgm:cxn modelId="{49C77B9A-F925-4E0A-B8EF-D78B9CAB5573}" type="presParOf" srcId="{1A217EC3-9FDB-4F11-B392-612F8C1BFE4B}" destId="{B4448B7B-7548-43FE-B23A-DD710A26BEA6}" srcOrd="0" destOrd="0" presId="urn:microsoft.com/office/officeart/2005/8/layout/process1"/>
    <dgm:cxn modelId="{6555603C-0C56-4072-B000-A19C37673B06}" type="presParOf" srcId="{BA849A83-A3F9-4BA8-995F-BF2BB59B115D}" destId="{F3C9A6EF-A477-40C3-A858-BBAD95250055}" srcOrd="2" destOrd="0" presId="urn:microsoft.com/office/officeart/2005/8/layout/process1"/>
    <dgm:cxn modelId="{D9AC34E7-82EB-4A7E-94B8-E138E5523962}" type="presParOf" srcId="{BA849A83-A3F9-4BA8-995F-BF2BB59B115D}" destId="{68E5E08B-0F96-4D7D-B9E4-714D096AB3C7}" srcOrd="3" destOrd="0" presId="urn:microsoft.com/office/officeart/2005/8/layout/process1"/>
    <dgm:cxn modelId="{921702BB-9430-472F-9867-666CFA5E6BDE}" type="presParOf" srcId="{68E5E08B-0F96-4D7D-B9E4-714D096AB3C7}" destId="{3A36D5D5-7622-4E43-AA1D-66AA9672DD41}" srcOrd="0" destOrd="0" presId="urn:microsoft.com/office/officeart/2005/8/layout/process1"/>
    <dgm:cxn modelId="{56666908-1384-4BA9-AF1B-CC4D32517C87}" type="presParOf" srcId="{BA849A83-A3F9-4BA8-995F-BF2BB59B115D}" destId="{4D18C074-A975-4F82-89F8-6F823270D773}" srcOrd="4" destOrd="0" presId="urn:microsoft.com/office/officeart/2005/8/layout/process1"/>
    <dgm:cxn modelId="{667A4009-0310-4E39-BACB-EA1F40D4E34E}" type="presParOf" srcId="{BA849A83-A3F9-4BA8-995F-BF2BB59B115D}" destId="{BD0B7662-5B72-4210-927F-DEA10DAC4544}" srcOrd="5" destOrd="0" presId="urn:microsoft.com/office/officeart/2005/8/layout/process1"/>
    <dgm:cxn modelId="{0E4A8199-F597-4779-9B57-5F70D70219B0}" type="presParOf" srcId="{BD0B7662-5B72-4210-927F-DEA10DAC4544}" destId="{6903BD59-B229-4127-9557-886F65649AAB}" srcOrd="0" destOrd="0" presId="urn:microsoft.com/office/officeart/2005/8/layout/process1"/>
    <dgm:cxn modelId="{351BC1D9-8484-425F-96AD-2C1E2AD13492}" type="presParOf" srcId="{BA849A83-A3F9-4BA8-995F-BF2BB59B115D}" destId="{CF25A6ED-8822-4121-9A0B-3F9ACCE07A49}" srcOrd="6" destOrd="0" presId="urn:microsoft.com/office/officeart/2005/8/layout/process1"/>
    <dgm:cxn modelId="{F2CF3703-449C-4464-BDEE-DAED99A20DF3}" type="presParOf" srcId="{BA849A83-A3F9-4BA8-995F-BF2BB59B115D}" destId="{D60D1989-9F78-40F9-8424-8424357D2B6F}" srcOrd="7" destOrd="0" presId="urn:microsoft.com/office/officeart/2005/8/layout/process1"/>
    <dgm:cxn modelId="{477BE5BB-511B-45AF-96C5-83144F2E416C}" type="presParOf" srcId="{D60D1989-9F78-40F9-8424-8424357D2B6F}" destId="{54BFF1E7-31DC-4DC6-8D21-699E2852070A}" srcOrd="0" destOrd="0" presId="urn:microsoft.com/office/officeart/2005/8/layout/process1"/>
    <dgm:cxn modelId="{F60F71ED-9BC2-4FE5-ACC3-4E52079A4A3B}" type="presParOf" srcId="{BA849A83-A3F9-4BA8-995F-BF2BB59B115D}" destId="{DA45DA4F-A97C-4E74-B889-4FB9060EB68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E5FA0-7358-4B33-A9A7-9B2A9CDEAD38}">
      <dsp:nvSpPr>
        <dsp:cNvPr id="0" name=""/>
        <dsp:cNvSpPr/>
      </dsp:nvSpPr>
      <dsp:spPr>
        <a:xfrm>
          <a:off x="4018" y="0"/>
          <a:ext cx="1245691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1940-50s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Sulfonamides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Penicillins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Streptomycin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Tetracyclines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Chloramphenicol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Colistins</a:t>
          </a:r>
          <a:endParaRPr lang="en-US" sz="1100" b="1" kern="1200" dirty="0">
            <a:solidFill>
              <a:srgbClr val="FF0000"/>
            </a:solidFill>
          </a:endParaRPr>
        </a:p>
      </dsp:txBody>
      <dsp:txXfrm>
        <a:off x="40503" y="36485"/>
        <a:ext cx="1172721" cy="4452993"/>
      </dsp:txXfrm>
    </dsp:sp>
    <dsp:sp modelId="{1A217EC3-9FDB-4F11-B392-612F8C1BFE4B}">
      <dsp:nvSpPr>
        <dsp:cNvPr id="0" name=""/>
        <dsp:cNvSpPr/>
      </dsp:nvSpPr>
      <dsp:spPr>
        <a:xfrm>
          <a:off x="1374278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>
            <a:solidFill>
              <a:schemeClr val="accent1">
                <a:lumMod val="25000"/>
              </a:schemeClr>
            </a:solidFill>
          </a:endParaRPr>
        </a:p>
      </dsp:txBody>
      <dsp:txXfrm>
        <a:off x="1374278" y="2170301"/>
        <a:ext cx="184860" cy="185359"/>
      </dsp:txXfrm>
    </dsp:sp>
    <dsp:sp modelId="{F3C9A6EF-A477-40C3-A858-BBAD95250055}">
      <dsp:nvSpPr>
        <dsp:cNvPr id="0" name=""/>
        <dsp:cNvSpPr/>
      </dsp:nvSpPr>
      <dsp:spPr>
        <a:xfrm>
          <a:off x="1747986" y="0"/>
          <a:ext cx="1245691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1960-70s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Colistins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Fosfomycin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1</a:t>
          </a:r>
          <a:r>
            <a:rPr lang="en-US" sz="1100" b="1" kern="1200" baseline="30000" dirty="0" smtClean="0">
              <a:solidFill>
                <a:srgbClr val="FF0000"/>
              </a:solidFill>
            </a:rPr>
            <a:t>st</a:t>
          </a:r>
          <a:r>
            <a:rPr lang="en-US" sz="1100" b="1" kern="1200" dirty="0" smtClean="0">
              <a:solidFill>
                <a:srgbClr val="FF0000"/>
              </a:solidFill>
            </a:rPr>
            <a:t> Gen. </a:t>
          </a:r>
          <a:r>
            <a:rPr lang="en-US" sz="1100" b="1" kern="1200" dirty="0" err="1" smtClean="0">
              <a:solidFill>
                <a:srgbClr val="FF0000"/>
              </a:solidFill>
            </a:rPr>
            <a:t>Chephalosporins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Gentamicin</a:t>
          </a:r>
          <a:endParaRPr lang="en-US" sz="1100" b="1" kern="1200" dirty="0" smtClean="0">
            <a:solidFill>
              <a:srgbClr val="FF0000"/>
            </a:solidFill>
          </a:endParaRPr>
        </a:p>
      </dsp:txBody>
      <dsp:txXfrm>
        <a:off x="1784471" y="36485"/>
        <a:ext cx="1172721" cy="4452993"/>
      </dsp:txXfrm>
    </dsp:sp>
    <dsp:sp modelId="{68E5E08B-0F96-4D7D-B9E4-714D096AB3C7}">
      <dsp:nvSpPr>
        <dsp:cNvPr id="0" name=""/>
        <dsp:cNvSpPr/>
      </dsp:nvSpPr>
      <dsp:spPr>
        <a:xfrm>
          <a:off x="3118246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>
            <a:solidFill>
              <a:schemeClr val="accent1">
                <a:lumMod val="25000"/>
              </a:schemeClr>
            </a:solidFill>
          </a:endParaRPr>
        </a:p>
      </dsp:txBody>
      <dsp:txXfrm>
        <a:off x="3118246" y="2170301"/>
        <a:ext cx="184860" cy="185359"/>
      </dsp:txXfrm>
    </dsp:sp>
    <dsp:sp modelId="{4D18C074-A975-4F82-89F8-6F823270D773}">
      <dsp:nvSpPr>
        <dsp:cNvPr id="0" name=""/>
        <dsp:cNvSpPr/>
      </dsp:nvSpPr>
      <dsp:spPr>
        <a:xfrm>
          <a:off x="3491954" y="0"/>
          <a:ext cx="1245691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1980-90s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1</a:t>
          </a:r>
          <a:r>
            <a:rPr lang="en-US" sz="1100" b="1" kern="1200" baseline="30000" dirty="0" smtClean="0">
              <a:solidFill>
                <a:schemeClr val="accent1">
                  <a:lumMod val="25000"/>
                </a:schemeClr>
              </a:solidFill>
            </a:rPr>
            <a:t>st</a:t>
          </a: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Chephalosporins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Gentamicin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Colistins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Fosfomycin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Tobramycin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Amikacin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2</a:t>
          </a:r>
          <a:r>
            <a:rPr lang="en-US" sz="1100" b="1" kern="1200" baseline="30000" dirty="0" smtClean="0">
              <a:solidFill>
                <a:srgbClr val="FF0000"/>
              </a:solidFill>
            </a:rPr>
            <a:t>nd</a:t>
          </a:r>
          <a:r>
            <a:rPr lang="en-US" sz="1100" b="1" kern="1200" dirty="0" smtClean="0">
              <a:solidFill>
                <a:srgbClr val="FF0000"/>
              </a:solidFill>
            </a:rPr>
            <a:t> Gen. </a:t>
          </a:r>
          <a:r>
            <a:rPr lang="en-US" sz="1100" b="1" kern="1200" dirty="0" err="1" smtClean="0">
              <a:solidFill>
                <a:srgbClr val="FF0000"/>
              </a:solidFill>
            </a:rPr>
            <a:t>Cephalosporins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3</a:t>
          </a:r>
          <a:r>
            <a:rPr lang="en-US" sz="1100" b="1" kern="1200" baseline="30000" dirty="0" smtClean="0">
              <a:solidFill>
                <a:srgbClr val="FF0000"/>
              </a:solidFill>
            </a:rPr>
            <a:t>rd</a:t>
          </a:r>
          <a:r>
            <a:rPr lang="en-US" sz="1100" b="1" kern="1200" dirty="0" smtClean="0">
              <a:solidFill>
                <a:srgbClr val="FF0000"/>
              </a:solidFill>
            </a:rPr>
            <a:t> Gen. </a:t>
          </a:r>
          <a:r>
            <a:rPr lang="en-US" sz="1100" b="1" kern="1200" dirty="0" err="1" smtClean="0">
              <a:solidFill>
                <a:srgbClr val="FF0000"/>
              </a:solidFill>
            </a:rPr>
            <a:t>Cephalosporins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Ext. Spectrum </a:t>
          </a:r>
          <a:r>
            <a:rPr lang="en-US" sz="1100" b="1" kern="1200" dirty="0" err="1" smtClean="0">
              <a:solidFill>
                <a:srgbClr val="FF0000"/>
              </a:solidFill>
            </a:rPr>
            <a:t>Penicillins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Beta-</a:t>
          </a:r>
          <a:r>
            <a:rPr lang="en-US" sz="1100" b="1" kern="1200" dirty="0" err="1" smtClean="0">
              <a:solidFill>
                <a:srgbClr val="FF0000"/>
              </a:solidFill>
            </a:rPr>
            <a:t>lactamase</a:t>
          </a:r>
          <a:r>
            <a:rPr lang="en-US" sz="1100" b="1" kern="1200" dirty="0" smtClean="0">
              <a:solidFill>
                <a:srgbClr val="FF0000"/>
              </a:solidFill>
            </a:rPr>
            <a:t> Inhibitors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Carbapenems</a:t>
          </a:r>
          <a:endParaRPr lang="en-US" sz="1100" b="1" kern="1200" dirty="0" smtClean="0">
            <a:solidFill>
              <a:srgbClr val="FF0000"/>
            </a:solidFill>
          </a:endParaRPr>
        </a:p>
      </dsp:txBody>
      <dsp:txXfrm>
        <a:off x="3528439" y="36485"/>
        <a:ext cx="1172721" cy="4452993"/>
      </dsp:txXfrm>
    </dsp:sp>
    <dsp:sp modelId="{BD0B7662-5B72-4210-927F-DEA10DAC4544}">
      <dsp:nvSpPr>
        <dsp:cNvPr id="0" name=""/>
        <dsp:cNvSpPr/>
      </dsp:nvSpPr>
      <dsp:spPr>
        <a:xfrm>
          <a:off x="4862214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>
            <a:solidFill>
              <a:schemeClr val="accent1">
                <a:lumMod val="25000"/>
              </a:schemeClr>
            </a:solidFill>
          </a:endParaRPr>
        </a:p>
      </dsp:txBody>
      <dsp:txXfrm>
        <a:off x="4862214" y="2170301"/>
        <a:ext cx="184860" cy="185359"/>
      </dsp:txXfrm>
    </dsp:sp>
    <dsp:sp modelId="{CF25A6ED-8822-4121-9A0B-3F9ACCE07A49}">
      <dsp:nvSpPr>
        <dsp:cNvPr id="0" name=""/>
        <dsp:cNvSpPr/>
      </dsp:nvSpPr>
      <dsp:spPr>
        <a:xfrm>
          <a:off x="5235922" y="0"/>
          <a:ext cx="1245691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1990-2000s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1</a:t>
          </a:r>
          <a:r>
            <a:rPr lang="en-US" sz="1100" b="1" kern="1200" baseline="30000" dirty="0" smtClean="0">
              <a:solidFill>
                <a:schemeClr val="accent1">
                  <a:lumMod val="25000"/>
                </a:schemeClr>
              </a:solidFill>
            </a:rPr>
            <a:t>st</a:t>
          </a: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Chephalosporins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Gentamicin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Colistins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Fosfomycin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Tobramycin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Amikacin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2</a:t>
          </a:r>
          <a:r>
            <a:rPr lang="en-US" sz="1100" b="1" kern="1200" baseline="30000" dirty="0" smtClean="0">
              <a:solidFill>
                <a:schemeClr val="accent1">
                  <a:lumMod val="25000"/>
                </a:schemeClr>
              </a:solidFill>
            </a:rPr>
            <a:t>nd</a:t>
          </a: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Cephalosporins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3</a:t>
          </a:r>
          <a:r>
            <a:rPr lang="en-US" sz="1100" b="1" kern="1200" baseline="30000" dirty="0" smtClean="0">
              <a:solidFill>
                <a:srgbClr val="FF0000"/>
              </a:solidFill>
            </a:rPr>
            <a:t>rd</a:t>
          </a:r>
          <a:r>
            <a:rPr lang="en-US" sz="1100" b="1" kern="1200" dirty="0" smtClean="0">
              <a:solidFill>
                <a:srgbClr val="FF0000"/>
              </a:solidFill>
            </a:rPr>
            <a:t> Gen. </a:t>
          </a:r>
          <a:r>
            <a:rPr lang="en-US" sz="1100" b="1" kern="1200" dirty="0" err="1" smtClean="0">
              <a:solidFill>
                <a:srgbClr val="FF0000"/>
              </a:solidFill>
            </a:rPr>
            <a:t>Cephalosporins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Ext. Spectrum </a:t>
          </a:r>
          <a:r>
            <a:rPr lang="en-US" sz="1100" b="1" kern="1200" dirty="0" err="1" smtClean="0">
              <a:solidFill>
                <a:srgbClr val="FF0000"/>
              </a:solidFill>
            </a:rPr>
            <a:t>Penicillins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0000"/>
              </a:solidFill>
            </a:rPr>
            <a:t>Beta-</a:t>
          </a:r>
          <a:r>
            <a:rPr lang="en-US" sz="1100" b="1" kern="1200" dirty="0" err="1" smtClean="0">
              <a:solidFill>
                <a:srgbClr val="FF0000"/>
              </a:solidFill>
            </a:rPr>
            <a:t>lactamase</a:t>
          </a:r>
          <a:r>
            <a:rPr lang="en-US" sz="1100" b="1" kern="1200" dirty="0" smtClean="0">
              <a:solidFill>
                <a:srgbClr val="FF0000"/>
              </a:solidFill>
            </a:rPr>
            <a:t> Inhibitors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Carbapenems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Tigecycline</a:t>
          </a:r>
          <a:endParaRPr lang="en-US" sz="1100" b="1" kern="1200" dirty="0" smtClean="0">
            <a:solidFill>
              <a:srgbClr val="FF0000"/>
            </a:solidFill>
          </a:endParaRPr>
        </a:p>
      </dsp:txBody>
      <dsp:txXfrm>
        <a:off x="5272407" y="36485"/>
        <a:ext cx="1172721" cy="4452993"/>
      </dsp:txXfrm>
    </dsp:sp>
    <dsp:sp modelId="{D60D1989-9F78-40F9-8424-8424357D2B6F}">
      <dsp:nvSpPr>
        <dsp:cNvPr id="0" name=""/>
        <dsp:cNvSpPr/>
      </dsp:nvSpPr>
      <dsp:spPr>
        <a:xfrm>
          <a:off x="6606182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>
            <a:solidFill>
              <a:schemeClr val="accent1">
                <a:lumMod val="25000"/>
              </a:schemeClr>
            </a:solidFill>
          </a:endParaRPr>
        </a:p>
      </dsp:txBody>
      <dsp:txXfrm>
        <a:off x="6606182" y="2170301"/>
        <a:ext cx="184860" cy="185359"/>
      </dsp:txXfrm>
    </dsp:sp>
    <dsp:sp modelId="{DA45DA4F-A97C-4E74-B889-4FB9060EB680}">
      <dsp:nvSpPr>
        <dsp:cNvPr id="0" name=""/>
        <dsp:cNvSpPr/>
      </dsp:nvSpPr>
      <dsp:spPr>
        <a:xfrm>
          <a:off x="6979890" y="0"/>
          <a:ext cx="1245691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2013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Streptomycin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Tetracyclines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Chloramphenicol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1</a:t>
          </a:r>
          <a:r>
            <a:rPr lang="en-US" sz="1100" b="1" kern="1200" baseline="30000" dirty="0" smtClean="0">
              <a:solidFill>
                <a:schemeClr val="accent1">
                  <a:lumMod val="25000"/>
                </a:schemeClr>
              </a:solidFill>
            </a:rPr>
            <a:t>st</a:t>
          </a: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Chephalosporins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Gentamicin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Colistins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Fosfomycin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Tobramycin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Amikacin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2</a:t>
          </a:r>
          <a:r>
            <a:rPr lang="en-US" sz="1100" b="1" kern="1200" baseline="30000" dirty="0" smtClean="0">
              <a:solidFill>
                <a:schemeClr val="accent1">
                  <a:lumMod val="25000"/>
                </a:schemeClr>
              </a:solidFill>
            </a:rPr>
            <a:t>nd</a:t>
          </a: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Cephalosporins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3</a:t>
          </a:r>
          <a:r>
            <a:rPr lang="en-US" sz="1100" b="1" kern="1200" baseline="30000" dirty="0" smtClean="0">
              <a:solidFill>
                <a:schemeClr val="accent1">
                  <a:lumMod val="25000"/>
                </a:schemeClr>
              </a:solidFill>
            </a:rPr>
            <a:t>rd</a:t>
          </a: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 Gen. 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Cephalosporins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Ext. Spectrum 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Penicillins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Beta-</a:t>
          </a: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lactamase</a:t>
          </a:r>
          <a:r>
            <a:rPr lang="en-US" sz="1100" b="1" kern="1200" dirty="0" smtClean="0">
              <a:solidFill>
                <a:schemeClr val="accent1">
                  <a:lumMod val="25000"/>
                </a:schemeClr>
              </a:solidFill>
            </a:rPr>
            <a:t> Inhibitors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accent1">
                  <a:lumMod val="25000"/>
                </a:schemeClr>
              </a:solidFill>
            </a:rPr>
            <a:t>Carbapenems</a:t>
          </a:r>
          <a:endParaRPr lang="en-US" sz="1100" b="1" kern="1200" dirty="0" smtClean="0">
            <a:solidFill>
              <a:schemeClr val="accent1">
                <a:lumMod val="25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rgbClr val="FF0000"/>
              </a:solidFill>
            </a:rPr>
            <a:t>Tigecycline</a:t>
          </a:r>
          <a:endParaRPr lang="en-US" sz="1100" b="1" kern="1200" dirty="0" smtClean="0">
            <a:solidFill>
              <a:srgbClr val="FF0000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>
            <a:solidFill>
              <a:schemeClr val="accent1">
                <a:lumMod val="25000"/>
              </a:schemeClr>
            </a:solidFill>
          </a:endParaRPr>
        </a:p>
      </dsp:txBody>
      <dsp:txXfrm>
        <a:off x="7016375" y="36485"/>
        <a:ext cx="1172721" cy="44529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87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B85485-0DAA-41F7-B7A0-872E1F7619F6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687A6-7BB8-4595-965F-E0A89ED4B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129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FC6867-AFCE-4274-B7D5-7F76DFA0DE5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16896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2B7B01-34C4-4A06-8319-F5AFE3C80A7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  <p:sp>
        <p:nvSpPr>
          <p:cNvPr id="16998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0E0A00-8082-4AD6-90D7-89B95F50059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  <p:sp>
        <p:nvSpPr>
          <p:cNvPr id="17101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B8AE39-4029-4B46-8CF4-D31D3681191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  <p:sp>
        <p:nvSpPr>
          <p:cNvPr id="17203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945A46-6FF0-4A22-90CD-665631A7C4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  <p:sp>
        <p:nvSpPr>
          <p:cNvPr id="17305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49F682-49FE-4EA1-9B24-B46B94F4D53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  <p:sp>
        <p:nvSpPr>
          <p:cNvPr id="17408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0315FC-FEA7-491B-83FB-D686B48594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  <p:sp>
        <p:nvSpPr>
          <p:cNvPr id="17510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69E4B3-FEDC-4059-903B-82BD359D653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  <p:sp>
        <p:nvSpPr>
          <p:cNvPr id="17613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CD9134-E558-420A-8725-110B12FEF57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  <p:sp>
        <p:nvSpPr>
          <p:cNvPr id="17715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10C043-710E-4D9F-AEE1-E7A4F0DCCEE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  <p:sp>
        <p:nvSpPr>
          <p:cNvPr id="17817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49256E-2819-40D4-9164-38B1376293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/>
          </a:p>
        </p:txBody>
      </p:sp>
      <p:sp>
        <p:nvSpPr>
          <p:cNvPr id="17920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94784-67EF-42B3-84EB-521CE450473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  <p:sp>
        <p:nvSpPr>
          <p:cNvPr id="18022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89BFEF-9077-40DE-9E02-A1CB09FBBC6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/>
          </a:p>
        </p:txBody>
      </p:sp>
      <p:sp>
        <p:nvSpPr>
          <p:cNvPr id="18125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B04E29-2247-4110-ACC9-62BC25C9501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smtClean="0"/>
          </a:p>
        </p:txBody>
      </p:sp>
      <p:sp>
        <p:nvSpPr>
          <p:cNvPr id="18227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B0C46-04AB-48B5-A6B4-527965BC5D3C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0246C-DAA4-4DA7-8A93-797E7971A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5D12A-B286-4D9D-BFF5-911E23573EDE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F97DD-CD92-45CA-91B8-4392500E9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0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9522-46F1-45FD-B09E-A58B381BEB22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89D0A-14AA-4E12-AA40-CF56F7C61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4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E081E-8D49-4D3F-9FC2-5AFF97C4AD5F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A0F63-2926-4566-9993-44513BD55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9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AAE51-BED3-419F-B581-DA928391620D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AED4E-ADBA-4E80-97A1-BFBC73694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6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C9735-18B5-4A7D-B8BD-8DD1EC90BEF4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0B9C9-72C7-4B96-8F4E-D4B47BA7D5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0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ED57E-026C-41A7-93CB-C8EB141C3766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F1C14-8E0F-442C-A257-095F0AE72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85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D25EA-0611-4D44-A3C6-BE646E098206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E3F15-AEDA-46F8-9B29-ECF84C7D3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72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8AE5C-E61C-4988-B594-9A0399D484B4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86EDD-0B6D-4D72-A0E6-7A7C5AABEA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4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D0D89-F489-49EB-AE87-1CD729EC65A6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31698-71DF-4784-B948-676FA7231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37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FBC16-5FB2-48AF-8439-B65F01F8BCA4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F1EB4-7AD9-48D6-A898-BFA8959B5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58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16FB5-29E6-4FA2-B726-18D46E509CBF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E2BAD-7950-4AD9-A7BB-081636957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35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2ECA-8BF9-444E-89F9-2640C39A045E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AF69A-1CC5-4E2A-B1FC-6B73E901C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28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9F5C4-000C-41E1-8C37-BD5A3A560999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00452-6E53-45F4-8C3E-F3087F905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330DF-3DF4-460F-BCEE-734F9BD6BF6B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49128-0DBB-4636-89C5-B3448C7ACC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41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D9E3E-46B2-4713-AB6B-CD68F2A56B8C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53F3B-27B4-4887-93F2-F2B8A19A3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5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A1D55-98ED-429C-9308-CB28C86B6112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FFA61-1C37-404C-88AA-AD0C56129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25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3BACB-AAA4-43D6-8702-838A20CE0EA3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0D856-9670-478F-B7BC-B3FE4C818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57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E2A3F-5417-4392-8BEE-68B280342D6A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D2307-DE1A-4051-A9D7-2BEC68C662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07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02EFC-6AD7-4755-9B79-EA22FD7AD1EA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A5D91-BC5E-46C8-A220-475C1859E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84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5990-FEFD-4269-AE0A-01628D3151D0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E1C05-E603-4D0C-A6F8-CDB1C9998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64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4FA2D-EA9B-4DAF-8845-FBCFAE103044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C0A19-ED68-44F9-AD76-C140632A4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73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4AC3BF7-123C-4E71-9BCB-4A91C7327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72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74DA173-9A13-4614-BAEB-C89DDA0FF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116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A6895BB-7D4F-4F54-A681-116D6070A2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169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AA55FAE-7489-4165-9DC4-BAFA6E908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349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3EF2069-86CA-4D8A-B9ED-381E90D44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623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4E156D5-73E0-4206-AE9F-776450E71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273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FFB08D0-CEEC-4C35-A6CD-BCBA85F3E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782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D5EE8E3-AA05-4D30-8131-5D96D28D4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68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BA062684-2EDE-4A5D-AFFE-446C4CC48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67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B15BA2E-AE5F-4158-8FCE-BBFD4506D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39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4975934-2525-4D89-AF14-D476CEEEC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71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7978A6B-02AF-4728-BA96-DEA30E7C1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0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86B869E-B1C6-4696-A81D-5643FE0C5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216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966C2A0-B36F-44AC-825F-356C6FE13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51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CE40561-51FA-4833-B885-8699C6DE6C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90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172DE3D-FF9B-4DB4-88DE-19A35DA5C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037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B7A426C-1AB5-489B-A84E-51DCB40CD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451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C994B6A-2B28-4B3D-91CC-F274F3E48D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841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28484FF-8873-4033-AC35-D81206672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939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517E7D6-F061-4B56-900C-C993E3775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122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3109444-0AEB-4F65-8D74-A6E8147D7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89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7120861-FC21-47BE-90AE-D408BD5E6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044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A1B1BD3-D9F0-4320-AC92-FFEC91325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91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26E992F-4C4D-4D29-8F30-8361A0E90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068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16152B6-914B-4C63-B777-F82DB688B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09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7B51F96-F7AD-4E81-BF80-9CC5A9338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472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4EF00CE-B17D-4310-AACD-588AD42FB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911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5E17975-5921-4107-959C-2380F975F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762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B2A42578-830B-44AF-AB49-7152EB958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589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9A6494C3-1F44-4CB9-945E-162C40CA8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62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988E705-1157-4594-95D5-827E829F3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741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CA47DCA-EA96-4711-A20E-80C79B245F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514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9D2CB81-DA1C-43AE-B3CA-C39981CE7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80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D18C3AF-7EA0-45C9-90F3-591CB923C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346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964B349D-28AE-4287-91B5-A630EDA99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575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009B7CD-7D48-4EEE-8B9C-3F29E5243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544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44860CB-884A-49F8-8676-75803CB1A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827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1FCF894-4866-479E-BA4F-9E86F540EC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449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5B3FA65-4BC8-4D97-BD4F-B641F6C56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91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B6293557-921A-42AD-B1AA-21D409F10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609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9B8843F-B000-4AF2-9B75-A813CF6A9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167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031CC95-4763-4134-BA32-82E0484D1F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069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68646EE-DB67-44F9-AD0C-016968C082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375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938E25DA-F139-4023-858C-F5E1BE32A1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041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B617C6A-43FA-4082-8B28-8DB73BEF5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192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9B33AD9-89FB-44F0-AE04-3D1D70155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641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4353A62-3A83-463E-9602-2B6962626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109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35962DE-8B17-4D7B-8B40-5244FDE0C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828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FD69FED-C466-44A3-BE8D-BAAC29489D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091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12B94BC-53CB-4506-A3CE-3E5B5A555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32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C0A669A-8CC3-480A-8AAA-33F945CC5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361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95335B3-3C51-4A81-8A3A-A22229D83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874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1130221-9A45-4C4C-9B14-F70C793A8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696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296B801-DCB0-4F05-9175-822B3CB31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565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2528EF5-4E23-4F30-9661-FC15D538C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324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B1F64571-60EE-40A7-AC57-333783C385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738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8F79787-54D2-4723-BC93-92EAE3E74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049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53C9810-A223-4FBB-BACE-A3E417F0A3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745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BBAE3DD-E8AD-4F94-B371-AB3025585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142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DD75B57-24AB-4FE9-A5AB-4507F21F6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1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9555F162-83A8-4BE4-9567-2AF6F22CB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324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FD1F0E4-082E-4A9E-8B64-5D45E83BA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03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AB3D918-590D-4FD2-ABD9-5541F8C87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35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061BAA7-3882-4FD5-8615-A70EAB49A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862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D013860-AC01-453C-AD3E-8E3EA5981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948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2B5A3C5-A56A-4B15-B987-51C921F16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7260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30119E3-029A-4B9F-8589-A45816F7D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832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02E1E0D-CCF3-47A8-A685-BAFD9AF9E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495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05C221C-7680-4465-A56F-60F450EF6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221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779518C-A83D-43CA-9DD5-502C1D173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79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2A52E84-22B7-4BE9-885A-1906F445D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218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25BBC71-992A-4251-8195-BD87DCE9E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736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887FDFB-9898-492F-89EC-35BB8C0A5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654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CFD1BCD-EDFD-46B7-81F5-4F843F819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9707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938B4FCE-8224-40F4-86C1-B96ACBBDB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6374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17CAB97-A96F-49B4-972A-16257336BE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195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0A17E0D-FD00-43F0-A64C-B8D89D33B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2507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8E8B9A9-2E3D-46B1-9C78-C4A812B2E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562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82B59E4-53D1-4B09-A4D2-E69F7ADFC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3218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6F2AD33-6756-4D8C-B123-494FBEBD4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139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DAF4155-7E87-46B5-A90A-103371B93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81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7C10EDE-33A9-4690-A771-B687A9C50A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7933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B643630-6E52-45E4-AAC4-E80DD660B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409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84BFD9C-83E9-41C6-AEE2-CECF768CB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5442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2E366B9-318B-4B55-B260-12CDCE139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2997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E14FCDB-792D-4D34-98CB-388574B87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103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121093A-5FA3-414F-A923-901442560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9186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6A08786-EA1A-497C-9C96-E19CB782C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9680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335CEDB-2B06-44B7-B0BE-15A9598EC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443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DA6E10F-B690-43A0-A11D-EDFB745D6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4819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E008027-ECB9-4F86-AA4C-1139A9774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1721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D531165-6770-4BAD-BB91-A052FB1F4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272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8D6E477-7595-4DA9-81FE-7ABBC9F46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79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5F26B61-2002-44AC-8D7E-B4F3D7A4E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832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BCDAC23-1E32-4461-BD4A-4C2010F0B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358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BD052D1-ABA0-4221-BBD3-2B7BD9090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1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3FDD6D0-6CD5-4B9C-A66B-EAB7DAD54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544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52FB982-9528-4EEF-968D-06C041CAA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044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524070B-C65E-4FCE-A7DF-3A7983BF71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1113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21C9B45-1637-4158-8342-B6F17364E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1368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C1EA5E8-C1FC-4D00-985A-112F9A590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6691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F7E6379-27B6-42E8-9E62-8CDE0B48D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9800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FA268D7-925A-423D-87A4-374F307E5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6366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BD318E7B-3CF9-4FA8-B49B-45480C1D4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6682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BC372197-0CCF-47A4-B697-BA3E27FF5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7772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D547268-8922-442E-BC77-27387DD81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4242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C6105E2-445A-4650-9C96-645F3288D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9214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F55D108-E32D-4874-B6FD-9E2EC05A6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23844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6AAD42A-83BB-4553-8DB0-4AC002A0B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3972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203E7F8-50A2-4338-A1F8-4CB84DF59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2918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4B696CB-E0D9-4C3B-AE6C-D685258C1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598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98F6342-788D-4187-9362-C33CE0D7FC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292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E21A3-EB0D-484B-B0B6-3C861D96B2DF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02964-E4F8-4456-9D9E-4DAFB052B7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3855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617F-D63D-4AFD-87E4-B145AEAC03DD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78B38-23CC-42DC-BB28-5802447DE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9650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96F13-0E9A-43BD-9FFC-211C4A25BBC3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CFF6D-627D-4DBD-9D0A-66471E64B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150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0FE66-4A8C-4874-B83D-A110EEF5C700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6C72B-B190-4B2B-BB44-AEA24FD24C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6978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119AF-D2C3-4080-B436-DDD60BE78791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8F65C-9401-49D8-AD86-C8F8A3E96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450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70E5B-2FD2-4806-88A3-98FD0F7E0977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AB9DA-5B28-4DB4-98D7-70B6F2BAA4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3396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5EE07-32D8-43E8-B9E3-B5864E846A58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EB33F-6D79-445A-8552-4FD5E375F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1573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546EA-76C4-4B9A-8017-CA8171A057AC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1AEAE-19CB-4311-B3F2-B7701101E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29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80532-497E-4965-8FD5-AABB2082B098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E8C09-7593-4A68-AB0E-9B4705FFE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103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DE5C4-AE6A-4F3C-A87C-284EA0F1C8FE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B21C6-F412-4477-9005-1F88566E4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9044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87464-E477-40F8-BA92-5178A8DAEA65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4E70F-289F-4505-A215-20C359EFC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0283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1FB4A-2DAC-4A45-B201-5D9C5FCE3553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200EE-54C7-49BC-A2E6-96ABBE290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34C1C2-5B23-47C3-8D5A-235E1E060B40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DB136D-BB87-46FF-AEA4-652D20EDD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2" r:id="rId1"/>
    <p:sldLayoutId id="2147484683" r:id="rId2"/>
    <p:sldLayoutId id="2147484684" r:id="rId3"/>
    <p:sldLayoutId id="2147484685" r:id="rId4"/>
    <p:sldLayoutId id="2147484686" r:id="rId5"/>
    <p:sldLayoutId id="2147484687" r:id="rId6"/>
    <p:sldLayoutId id="2147484688" r:id="rId7"/>
    <p:sldLayoutId id="2147484689" r:id="rId8"/>
    <p:sldLayoutId id="2147484690" r:id="rId9"/>
    <p:sldLayoutId id="2147484691" r:id="rId10"/>
    <p:sldLayoutId id="2147484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4905E74-FCE2-4B8D-B8C5-B8DDD314D766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F4F782-7964-4399-AF2B-E3A5779A4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3" r:id="rId1"/>
    <p:sldLayoutId id="2147484694" r:id="rId2"/>
    <p:sldLayoutId id="2147484695" r:id="rId3"/>
    <p:sldLayoutId id="2147484696" r:id="rId4"/>
    <p:sldLayoutId id="2147484697" r:id="rId5"/>
    <p:sldLayoutId id="2147484698" r:id="rId6"/>
    <p:sldLayoutId id="2147484699" r:id="rId7"/>
    <p:sldLayoutId id="2147484700" r:id="rId8"/>
    <p:sldLayoutId id="2147484701" r:id="rId9"/>
    <p:sldLayoutId id="2147484702" r:id="rId10"/>
    <p:sldLayoutId id="2147484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A927AE0-44BB-4BA8-BBDE-919D16DB6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6" r:id="rId1"/>
    <p:sldLayoutId id="2147484717" r:id="rId2"/>
    <p:sldLayoutId id="2147484718" r:id="rId3"/>
    <p:sldLayoutId id="2147484719" r:id="rId4"/>
    <p:sldLayoutId id="2147484720" r:id="rId5"/>
    <p:sldLayoutId id="2147484721" r:id="rId6"/>
    <p:sldLayoutId id="2147484722" r:id="rId7"/>
    <p:sldLayoutId id="2147484723" r:id="rId8"/>
    <p:sldLayoutId id="2147484724" r:id="rId9"/>
    <p:sldLayoutId id="2147484725" r:id="rId10"/>
    <p:sldLayoutId id="2147484726" r:id="rId11"/>
    <p:sldLayoutId id="2147484727" r:id="rId12"/>
    <p:sldLayoutId id="214748472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3E1882D-29EB-43D7-BF31-7C7DF41AE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  <p:sldLayoutId id="2147484740" r:id="rId12"/>
    <p:sldLayoutId id="214748474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958B616-B72A-46A5-80CF-AD1E6174A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2" r:id="rId1"/>
    <p:sldLayoutId id="2147484743" r:id="rId2"/>
    <p:sldLayoutId id="2147484744" r:id="rId3"/>
    <p:sldLayoutId id="2147484745" r:id="rId4"/>
    <p:sldLayoutId id="2147484746" r:id="rId5"/>
    <p:sldLayoutId id="2147484747" r:id="rId6"/>
    <p:sldLayoutId id="2147484748" r:id="rId7"/>
    <p:sldLayoutId id="2147484749" r:id="rId8"/>
    <p:sldLayoutId id="2147484750" r:id="rId9"/>
    <p:sldLayoutId id="2147484751" r:id="rId10"/>
    <p:sldLayoutId id="2147484752" r:id="rId11"/>
    <p:sldLayoutId id="214748475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3AE460E-33A8-4223-8BB9-68DEEDC31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54" r:id="rId1"/>
    <p:sldLayoutId id="2147484755" r:id="rId2"/>
    <p:sldLayoutId id="2147484756" r:id="rId3"/>
    <p:sldLayoutId id="2147484757" r:id="rId4"/>
    <p:sldLayoutId id="2147484758" r:id="rId5"/>
    <p:sldLayoutId id="2147484759" r:id="rId6"/>
    <p:sldLayoutId id="2147484760" r:id="rId7"/>
    <p:sldLayoutId id="2147484761" r:id="rId8"/>
    <p:sldLayoutId id="2147484762" r:id="rId9"/>
    <p:sldLayoutId id="2147484763" r:id="rId10"/>
    <p:sldLayoutId id="2147484764" r:id="rId11"/>
    <p:sldLayoutId id="2147484765" r:id="rId12"/>
    <p:sldLayoutId id="214748476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A72F971-B326-4171-A3FF-D57D15C23E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67" r:id="rId1"/>
    <p:sldLayoutId id="2147484768" r:id="rId2"/>
    <p:sldLayoutId id="2147484769" r:id="rId3"/>
    <p:sldLayoutId id="2147484770" r:id="rId4"/>
    <p:sldLayoutId id="2147484771" r:id="rId5"/>
    <p:sldLayoutId id="2147484772" r:id="rId6"/>
    <p:sldLayoutId id="2147484773" r:id="rId7"/>
    <p:sldLayoutId id="2147484774" r:id="rId8"/>
    <p:sldLayoutId id="2147484775" r:id="rId9"/>
    <p:sldLayoutId id="2147484776" r:id="rId10"/>
    <p:sldLayoutId id="2147484777" r:id="rId11"/>
    <p:sldLayoutId id="2147484778" r:id="rId12"/>
    <p:sldLayoutId id="214748477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0D21E7A-3349-4C7F-9807-E95426DCC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  <p:sldLayoutId id="214748479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4EA591E-3D4E-4580-B9A2-9CC4AED6B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  <p:sldLayoutId id="2147484804" r:id="rId12"/>
    <p:sldLayoutId id="214748480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25347E-77A3-42E0-8E9B-D76009360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6" r:id="rId1"/>
    <p:sldLayoutId id="2147484807" r:id="rId2"/>
    <p:sldLayoutId id="2147484808" r:id="rId3"/>
    <p:sldLayoutId id="2147484809" r:id="rId4"/>
    <p:sldLayoutId id="2147484810" r:id="rId5"/>
    <p:sldLayoutId id="2147484811" r:id="rId6"/>
    <p:sldLayoutId id="2147484812" r:id="rId7"/>
    <p:sldLayoutId id="2147484813" r:id="rId8"/>
    <p:sldLayoutId id="2147484814" r:id="rId9"/>
    <p:sldLayoutId id="2147484815" r:id="rId10"/>
    <p:sldLayoutId id="21474848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8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74E1E1-F9BC-485E-A647-2011EC74F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2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2E8D41E4-27E2-49D2-8370-AA2851790C61}" type="datetimeFigureOut">
              <a:rPr lang="en-US"/>
              <a:pPr>
                <a:defRPr/>
              </a:pPr>
              <a:t>6/15/2013</a:t>
            </a:fld>
            <a:endParaRPr lang="en-US"/>
          </a:p>
        </p:txBody>
      </p:sp>
      <p:sp>
        <p:nvSpPr>
          <p:cNvPr id="312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2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47E0C59-5BEF-427C-8F19-A231F99EA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4" r:id="rId1"/>
    <p:sldLayoutId id="2147484705" r:id="rId2"/>
    <p:sldLayoutId id="2147484706" r:id="rId3"/>
    <p:sldLayoutId id="2147484707" r:id="rId4"/>
    <p:sldLayoutId id="2147484708" r:id="rId5"/>
    <p:sldLayoutId id="2147484709" r:id="rId6"/>
    <p:sldLayoutId id="2147484710" r:id="rId7"/>
    <p:sldLayoutId id="2147484711" r:id="rId8"/>
    <p:sldLayoutId id="2147484712" r:id="rId9"/>
    <p:sldLayoutId id="2147484713" r:id="rId10"/>
    <p:sldLayoutId id="2147484714" r:id="rId11"/>
    <p:sldLayoutId id="214748471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v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15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blogs.discovermagazine.com/notrocketscience/files/2010/12/Bacteria_conjug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13800" b="1" smtClean="0"/>
              <a:t>BAD BUGS!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04800" y="5791200"/>
            <a:ext cx="8686800" cy="1066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>
                <a:latin typeface="+mn-lt"/>
                <a:cs typeface="+mn-cs"/>
              </a:rPr>
              <a:t>Alfred DeMaria, Jr., M.D.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>
                <a:latin typeface="+mn-lt"/>
                <a:cs typeface="+mn-cs"/>
              </a:rPr>
              <a:t>Massachusetts Department of Public Health</a:t>
            </a:r>
            <a:endParaRPr lang="en-US" sz="3200" b="1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1066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/>
              <a:t>Presenter Disclosure Information</a:t>
            </a:r>
            <a:br>
              <a:rPr lang="en-US" sz="4000" smtClean="0"/>
            </a:br>
            <a:r>
              <a:rPr lang="en-US" sz="4000" smtClean="0"/>
              <a:t>Alfred DeMaria, Jr., M.D.</a:t>
            </a:r>
          </a:p>
        </p:txBody>
      </p:sp>
      <p:graphicFrame>
        <p:nvGraphicFramePr>
          <p:cNvPr id="2091" name="Group 43"/>
          <p:cNvGraphicFramePr>
            <a:graphicFrameLocks noGrp="1"/>
          </p:cNvGraphicFramePr>
          <p:nvPr/>
        </p:nvGraphicFramePr>
        <p:xfrm>
          <a:off x="609600" y="2362200"/>
          <a:ext cx="7924800" cy="3048000"/>
        </p:xfrm>
        <a:graphic>
          <a:graphicData uri="http://schemas.openxmlformats.org/drawingml/2006/table">
            <a:tbl>
              <a:tblPr/>
              <a:tblGrid>
                <a:gridCol w="2476500"/>
                <a:gridCol w="54483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Consultant</a:t>
                      </a:r>
                    </a:p>
                  </a:txBody>
                  <a:tcPr marT="18288" marB="18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relevant conflicts of interest to declare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Grant Research/Support</a:t>
                      </a:r>
                    </a:p>
                  </a:txBody>
                  <a:tcPr marT="18288" marB="18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relevant conflicts of interest to declare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Speaker’s Bureau</a:t>
                      </a:r>
                    </a:p>
                  </a:txBody>
                  <a:tcPr marT="18288" marB="18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relevant conflicts of interest to declare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 Stockholder</a:t>
                      </a:r>
                    </a:p>
                  </a:txBody>
                  <a:tcPr marT="18288" marB="18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relevant conflicts of interest to declare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Other Financial or Material Interest</a:t>
                      </a:r>
                    </a:p>
                  </a:txBody>
                  <a:tcPr marT="18288" marB="18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relevant conflicts of interest to declare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</a:t>
            </a:r>
            <a:r>
              <a:rPr lang="en-US" smtClean="0">
                <a:solidFill>
                  <a:srgbClr val="3333CC"/>
                </a:solidFill>
              </a:rPr>
              <a:t>ESKAPE</a:t>
            </a:r>
            <a:r>
              <a:rPr lang="en-US" smtClean="0"/>
              <a:t>” Pathogens</a:t>
            </a:r>
          </a:p>
        </p:txBody>
      </p:sp>
      <p:sp>
        <p:nvSpPr>
          <p:cNvPr id="130051" name="Rectangle 3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7772400" cy="4525963"/>
          </a:xfrm>
        </p:spPr>
        <p:txBody>
          <a:bodyPr/>
          <a:lstStyle/>
          <a:p>
            <a:r>
              <a:rPr lang="en-US" sz="3600" i="1" smtClean="0">
                <a:solidFill>
                  <a:srgbClr val="3333CC"/>
                </a:solidFill>
              </a:rPr>
              <a:t>E</a:t>
            </a:r>
            <a:r>
              <a:rPr lang="en-US" i="1" smtClean="0"/>
              <a:t>nterococcus faecium</a:t>
            </a:r>
          </a:p>
          <a:p>
            <a:r>
              <a:rPr lang="en-US" sz="3600" i="1" smtClean="0">
                <a:solidFill>
                  <a:srgbClr val="3333CC"/>
                </a:solidFill>
              </a:rPr>
              <a:t>S</a:t>
            </a:r>
            <a:r>
              <a:rPr lang="en-US" i="1" smtClean="0"/>
              <a:t>taphylococcus aureus</a:t>
            </a:r>
          </a:p>
          <a:p>
            <a:r>
              <a:rPr lang="en-US" sz="3600" i="1" smtClean="0">
                <a:solidFill>
                  <a:srgbClr val="3333CC"/>
                </a:solidFill>
              </a:rPr>
              <a:t>K</a:t>
            </a:r>
            <a:r>
              <a:rPr lang="en-US" i="1" smtClean="0">
                <a:solidFill>
                  <a:srgbClr val="CC0000"/>
                </a:solidFill>
              </a:rPr>
              <a:t>lebsiella pneumoniae</a:t>
            </a:r>
          </a:p>
          <a:p>
            <a:r>
              <a:rPr lang="en-US" sz="3600" i="1" smtClean="0">
                <a:solidFill>
                  <a:srgbClr val="3333CC"/>
                </a:solidFill>
              </a:rPr>
              <a:t>A</a:t>
            </a:r>
            <a:r>
              <a:rPr lang="en-US" i="1" smtClean="0">
                <a:solidFill>
                  <a:srgbClr val="CC0000"/>
                </a:solidFill>
              </a:rPr>
              <a:t>cinetobacter</a:t>
            </a:r>
            <a:r>
              <a:rPr lang="en-US" i="1" smtClean="0"/>
              <a:t> </a:t>
            </a:r>
            <a:r>
              <a:rPr lang="en-US" i="1" smtClean="0">
                <a:solidFill>
                  <a:srgbClr val="CC0000"/>
                </a:solidFill>
              </a:rPr>
              <a:t>baumannii</a:t>
            </a:r>
          </a:p>
          <a:p>
            <a:r>
              <a:rPr lang="en-US" sz="3600" i="1" smtClean="0">
                <a:solidFill>
                  <a:srgbClr val="3333CC"/>
                </a:solidFill>
              </a:rPr>
              <a:t>P</a:t>
            </a:r>
            <a:r>
              <a:rPr lang="en-US" i="1" smtClean="0">
                <a:solidFill>
                  <a:srgbClr val="CC0000"/>
                </a:solidFill>
              </a:rPr>
              <a:t>seudomonas</a:t>
            </a:r>
            <a:r>
              <a:rPr lang="en-US" i="1" smtClean="0"/>
              <a:t> </a:t>
            </a:r>
            <a:r>
              <a:rPr lang="en-US" i="1" smtClean="0">
                <a:solidFill>
                  <a:srgbClr val="CC0000"/>
                </a:solidFill>
              </a:rPr>
              <a:t>aeruginosa</a:t>
            </a:r>
          </a:p>
          <a:p>
            <a:r>
              <a:rPr lang="en-US" sz="3600" i="1" smtClean="0">
                <a:solidFill>
                  <a:srgbClr val="3333CC"/>
                </a:solidFill>
              </a:rPr>
              <a:t>E</a:t>
            </a:r>
            <a:r>
              <a:rPr lang="en-US" i="1" smtClean="0">
                <a:solidFill>
                  <a:srgbClr val="CC0000"/>
                </a:solidFill>
              </a:rPr>
              <a:t>nterobacter</a:t>
            </a:r>
            <a:r>
              <a:rPr lang="en-US" smtClean="0"/>
              <a:t> </a:t>
            </a:r>
            <a:r>
              <a:rPr lang="en-US" smtClean="0">
                <a:solidFill>
                  <a:srgbClr val="CC0000"/>
                </a:solidFill>
              </a:rPr>
              <a:t>species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upload.wikimedia.org/wikipedia/commons/8/8f/Gram_stain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mtClean="0"/>
              <a:t>Gram-Negative Bacilli </a:t>
            </a:r>
          </a:p>
        </p:txBody>
      </p:sp>
      <p:sp>
        <p:nvSpPr>
          <p:cNvPr id="13209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sz="2400" smtClean="0"/>
              <a:t>In common parlance, rod-shaped bacteria that stain gram-negative</a:t>
            </a:r>
          </a:p>
          <a:p>
            <a:r>
              <a:rPr lang="en-US" sz="2400" smtClean="0"/>
              <a:t>Two major groups based on where usually found</a:t>
            </a:r>
          </a:p>
          <a:p>
            <a:pPr lvl="1"/>
            <a:r>
              <a:rPr lang="en-US" sz="2000" smtClean="0"/>
              <a:t>Guts – </a:t>
            </a:r>
            <a:r>
              <a:rPr lang="en-US" sz="2000" i="1" smtClean="0"/>
              <a:t>Enterobacteriaceae – </a:t>
            </a:r>
            <a:r>
              <a:rPr lang="en-US" sz="2000" smtClean="0"/>
              <a:t>exposed to antibiotics used clinically or otherwise</a:t>
            </a:r>
          </a:p>
          <a:p>
            <a:pPr lvl="2"/>
            <a:r>
              <a:rPr lang="en-US" sz="1800" i="1" smtClean="0"/>
              <a:t>Escherichia coli </a:t>
            </a:r>
            <a:r>
              <a:rPr lang="en-US" sz="1800" smtClean="0"/>
              <a:t>(</a:t>
            </a:r>
            <a:r>
              <a:rPr lang="en-US" sz="1800" i="1" smtClean="0"/>
              <a:t>E. coli</a:t>
            </a:r>
            <a:r>
              <a:rPr lang="en-US" sz="1800" smtClean="0"/>
              <a:t>)</a:t>
            </a:r>
          </a:p>
          <a:p>
            <a:pPr lvl="2"/>
            <a:r>
              <a:rPr lang="en-US" sz="1800" i="1" smtClean="0"/>
              <a:t>Klebsiella</a:t>
            </a:r>
            <a:r>
              <a:rPr lang="en-US" sz="1800" smtClean="0"/>
              <a:t> species</a:t>
            </a:r>
          </a:p>
          <a:p>
            <a:pPr lvl="2"/>
            <a:r>
              <a:rPr lang="en-US" sz="1800" i="1" smtClean="0"/>
              <a:t>Proteus</a:t>
            </a:r>
            <a:r>
              <a:rPr lang="en-US" sz="1800" smtClean="0"/>
              <a:t> species</a:t>
            </a:r>
          </a:p>
          <a:p>
            <a:pPr lvl="2"/>
            <a:r>
              <a:rPr lang="en-US" sz="1800" i="1" smtClean="0"/>
              <a:t>Salmonella</a:t>
            </a:r>
          </a:p>
          <a:p>
            <a:pPr lvl="2"/>
            <a:r>
              <a:rPr lang="en-US" sz="1800" smtClean="0"/>
              <a:t>Other</a:t>
            </a:r>
          </a:p>
          <a:p>
            <a:pPr lvl="1"/>
            <a:r>
              <a:rPr lang="en-US" sz="2000" smtClean="0"/>
              <a:t>Environment – soil, “water bugs”- exposed to antibiotics in nature and used clinically and otherwise</a:t>
            </a:r>
          </a:p>
          <a:p>
            <a:pPr lvl="2"/>
            <a:r>
              <a:rPr lang="en-US" sz="1800" i="1" smtClean="0"/>
              <a:t>Pseudomonas aeruginosa</a:t>
            </a:r>
          </a:p>
          <a:p>
            <a:pPr lvl="2"/>
            <a:r>
              <a:rPr lang="en-US" sz="1800" i="1" smtClean="0"/>
              <a:t>Acinetobacter </a:t>
            </a:r>
            <a:r>
              <a:rPr lang="en-US" sz="1800" smtClean="0"/>
              <a:t>species</a:t>
            </a:r>
          </a:p>
          <a:p>
            <a:pPr lvl="2"/>
            <a:r>
              <a:rPr lang="en-US" sz="1800" i="1" smtClean="0"/>
              <a:t>Stenotrophomonas maltophilia</a:t>
            </a:r>
            <a:r>
              <a:rPr lang="en-US" sz="18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Antibiotic Resistance in Nature</a:t>
            </a:r>
          </a:p>
        </p:txBody>
      </p:sp>
      <p:sp>
        <p:nvSpPr>
          <p:cNvPr id="133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Defense against antibiotics produced by fungi and other bacteria</a:t>
            </a:r>
          </a:p>
          <a:p>
            <a:r>
              <a:rPr lang="en-US" smtClean="0"/>
              <a:t>Many mechanisms</a:t>
            </a:r>
          </a:p>
          <a:p>
            <a:r>
              <a:rPr lang="en-US" smtClean="0"/>
              <a:t>Evolved through natural selection</a:t>
            </a:r>
          </a:p>
          <a:p>
            <a:r>
              <a:rPr lang="en-US" smtClean="0"/>
              <a:t>Resistance genes spread among bacteria</a:t>
            </a:r>
          </a:p>
          <a:p>
            <a:r>
              <a:rPr lang="en-US" smtClean="0"/>
              <a:t>Provides background of resistance mechanisms that can be further selected by use of antibiotics by humans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	“… the greatest possibility of evil in self-medication is the use of too small doses so that instead of clearing up infection, the microbes are educated to resist penicillin and a host of penicillin-fast organisms is bred out which can be passed to other individuals and from them to others until they reach someone who gets a septicemia or a pneumonia which penicillin cannot save.”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en-US" sz="2800" smtClean="0"/>
              <a:t>- Sir Alexander Fleming, 1945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6600" smtClean="0"/>
              <a:t>Bad Bugs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3600" smtClean="0"/>
              <a:t>Difficult to treat, running out of drugs</a:t>
            </a:r>
          </a:p>
          <a:p>
            <a:pPr>
              <a:lnSpc>
                <a:spcPct val="200000"/>
              </a:lnSpc>
            </a:pPr>
            <a:r>
              <a:rPr lang="en-US" sz="3600" smtClean="0"/>
              <a:t>Higher mortality</a:t>
            </a:r>
          </a:p>
          <a:p>
            <a:pPr>
              <a:lnSpc>
                <a:spcPct val="200000"/>
              </a:lnSpc>
            </a:pPr>
            <a:r>
              <a:rPr lang="en-US" sz="3600" smtClean="0"/>
              <a:t>Resistance genes spread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7200" smtClean="0"/>
              <a:t>Antimicrobials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153400" cy="44497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400" smtClean="0"/>
              <a:t>The only medications that affect the patient being treated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4400" smtClean="0"/>
              <a:t> </a:t>
            </a:r>
            <a:r>
              <a:rPr lang="en-US" sz="4400" u="sng" smtClean="0"/>
              <a:t>and</a:t>
            </a:r>
            <a:r>
              <a:rPr lang="en-US" sz="4400" smtClean="0"/>
              <a:t>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4400" smtClean="0"/>
              <a:t>other people, both at present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4400" smtClean="0"/>
              <a:t>and in the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We Know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Increased antibiotic use, increased resistance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Longer treatment, increased colonization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Resistance more prevalent in healthcare facilities than community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Areas of higher antibiotic use have highest resistance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Antibiotic use correlates with outbreaks with resistant strains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Resistance Occurs Because: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Genetic variation in microorganisms results in some members of the population being less susceptible to agents than others</a:t>
            </a:r>
          </a:p>
          <a:p>
            <a:pPr eaLnBrk="1" hangingPunct="1">
              <a:buFont typeface="Wingdings" pitchFamily="2" charset="2"/>
              <a:buNone/>
            </a:pPr>
            <a:endParaRPr lang="en-US" sz="3600" smtClean="0"/>
          </a:p>
          <a:p>
            <a:pPr eaLnBrk="1" hangingPunct="1"/>
            <a:r>
              <a:rPr lang="en-US" sz="3600" smtClean="0"/>
              <a:t>Presence of the antibiotic selects for resistant organisms already present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152400"/>
            <a:ext cx="36576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Patients Acquire Resistant Organisms: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By selection of resistant organisms through antibiotic exposure</a:t>
            </a:r>
          </a:p>
          <a:p>
            <a:pPr eaLnBrk="1" hangingPunct="1"/>
            <a:endParaRPr lang="en-US" sz="3600" smtClean="0"/>
          </a:p>
          <a:p>
            <a:pPr eaLnBrk="1" hangingPunct="1"/>
            <a:r>
              <a:rPr lang="en-US" sz="3600" smtClean="0"/>
              <a:t>From another colonized or infected individual</a:t>
            </a:r>
          </a:p>
          <a:p>
            <a:pPr eaLnBrk="1" hangingPunct="1">
              <a:buFont typeface="Wingdings" pitchFamily="2" charset="2"/>
              <a:buNone/>
            </a:pPr>
            <a:endParaRPr lang="en-US" sz="3600" smtClean="0"/>
          </a:p>
          <a:p>
            <a:pPr eaLnBrk="1" hangingPunct="1"/>
            <a:r>
              <a:rPr lang="en-US" sz="3600" smtClean="0"/>
              <a:t>From the environment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2"/>
          <a:stretch>
            <a:fillRect/>
          </a:stretch>
        </p:blipFill>
        <p:spPr bwMode="auto">
          <a:xfrm rot="5400000">
            <a:off x="1090612" y="-1090612"/>
            <a:ext cx="6962775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381000" y="609600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000" b="1">
                <a:solidFill>
                  <a:srgbClr val="000000"/>
                </a:solidFill>
                <a:latin typeface="Times New Roman" pitchFamily="18" charset="0"/>
              </a:rPr>
              <a:t>Extended Spectrum Beta-Lactamase (ESBL) Producing Organisms</a:t>
            </a: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457200" y="2209800"/>
            <a:ext cx="8458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60000"/>
              </a:spcBef>
              <a:buSzPct val="90000"/>
              <a:buFont typeface="Wingdings" pitchFamily="2" charset="2"/>
              <a:buChar char="v"/>
            </a:pP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25% </a:t>
            </a:r>
            <a:r>
              <a:rPr lang="en-US" sz="3600" b="1" i="1">
                <a:solidFill>
                  <a:srgbClr val="000000"/>
                </a:solidFill>
                <a:latin typeface="Times New Roman" pitchFamily="18" charset="0"/>
              </a:rPr>
              <a:t>K. pneumoniae</a:t>
            </a: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 in hospitalized patients in France, 1993-1996</a:t>
            </a:r>
          </a:p>
          <a:p>
            <a:pPr marL="342900" indent="-342900">
              <a:spcBef>
                <a:spcPct val="60000"/>
              </a:spcBef>
              <a:buSzPct val="90000"/>
              <a:buFont typeface="Wingdings" pitchFamily="2" charset="2"/>
              <a:buChar char="v"/>
            </a:pP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12% </a:t>
            </a:r>
            <a:r>
              <a:rPr lang="en-US" sz="3600" b="1" i="1">
                <a:solidFill>
                  <a:srgbClr val="000000"/>
                </a:solidFill>
                <a:latin typeface="Times New Roman" pitchFamily="18" charset="0"/>
              </a:rPr>
              <a:t>K. pneumoniae</a:t>
            </a: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 in U.S. ICU</a:t>
            </a:r>
            <a:br>
              <a:rPr lang="en-US" sz="3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and 8% non-ICU patients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(Fridkin 1997)</a:t>
            </a:r>
            <a:endParaRPr lang="en-US" sz="3600" b="1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60000"/>
              </a:spcBef>
              <a:buSzPct val="90000"/>
              <a:buFont typeface="Wingdings" pitchFamily="2" charset="2"/>
              <a:buChar char="v"/>
            </a:pP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10% </a:t>
            </a:r>
            <a:r>
              <a:rPr lang="en-US" sz="3600" b="1" i="1">
                <a:solidFill>
                  <a:srgbClr val="000000"/>
                </a:solidFill>
                <a:latin typeface="Times New Roman" pitchFamily="18" charset="0"/>
              </a:rPr>
              <a:t>K. pneumoniae</a:t>
            </a: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; 3% </a:t>
            </a:r>
            <a:r>
              <a:rPr lang="en-US" sz="3600" b="1" i="1">
                <a:solidFill>
                  <a:srgbClr val="000000"/>
                </a:solidFill>
                <a:latin typeface="Times New Roman" pitchFamily="18" charset="0"/>
              </a:rPr>
              <a:t>E. coli</a:t>
            </a:r>
            <a:br>
              <a:rPr lang="en-US" sz="3600" b="1" i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resist to 3</a:t>
            </a:r>
            <a:r>
              <a:rPr lang="en-US" sz="3600" b="1" baseline="30000">
                <a:solidFill>
                  <a:srgbClr val="000000"/>
                </a:solidFill>
                <a:latin typeface="Times New Roman" pitchFamily="18" charset="0"/>
              </a:rPr>
              <a:t>rd</a:t>
            </a: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 gen. ceph’s U.S. ICUs 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(NNIS, 1999)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4000" smtClean="0"/>
              <a:t>ESBL Phenotype </a:t>
            </a:r>
            <a:br>
              <a:rPr lang="en-US" sz="4000" smtClean="0"/>
            </a:br>
            <a:r>
              <a:rPr lang="en-US" sz="2800" smtClean="0"/>
              <a:t>Meropenem Yearly Susceptibility Test Information Collection (MYSTIC) study, 1997-2003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2400" smtClean="0"/>
              <a:t>Turner PJ.  Clin ID 2005; 41 (S. 4): S273-75</a:t>
            </a:r>
            <a:r>
              <a:rPr lang="en-US" sz="4000" smtClean="0"/>
              <a:t>  </a:t>
            </a:r>
          </a:p>
        </p:txBody>
      </p:sp>
      <p:graphicFrame>
        <p:nvGraphicFramePr>
          <p:cNvPr id="143363" name="Object 2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2057400"/>
          <a:ext cx="8229600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4" name="Chart" r:id="rId4" imgW="8229499" imgH="4524357" progId="MSGraph.Chart.8">
                  <p:embed followColorScheme="full"/>
                </p:oleObj>
              </mc:Choice>
              <mc:Fallback>
                <p:oleObj name="Chart" r:id="rId4" imgW="8229499" imgH="4524357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057400"/>
                        <a:ext cx="8229600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338138" y="609600"/>
            <a:ext cx="85010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>
                <a:solidFill>
                  <a:srgbClr val="000000"/>
                </a:solidFill>
                <a:latin typeface="Times New Roman" pitchFamily="18" charset="0"/>
              </a:rPr>
              <a:t>ESBLs Impact</a:t>
            </a: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677863" y="2057400"/>
            <a:ext cx="7975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60000"/>
              </a:spcBef>
              <a:buSzPct val="90000"/>
              <a:buFont typeface="Wingdings" pitchFamily="2" charset="2"/>
              <a:buChar char="v"/>
            </a:pP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In most studies, no effect on mortality</a:t>
            </a:r>
          </a:p>
          <a:p>
            <a:pPr marL="342900" indent="-342900">
              <a:spcBef>
                <a:spcPct val="60000"/>
              </a:spcBef>
              <a:buSzPct val="90000"/>
              <a:buFont typeface="Wingdings" pitchFamily="2" charset="2"/>
              <a:buChar char="v"/>
            </a:pP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Case-control study CAZ-R</a:t>
            </a:r>
            <a:br>
              <a:rPr lang="en-US" sz="3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3600" b="1" i="1">
                <a:solidFill>
                  <a:srgbClr val="000000"/>
                </a:solidFill>
                <a:latin typeface="Times New Roman" pitchFamily="18" charset="0"/>
              </a:rPr>
              <a:t>Klebsiella</a:t>
            </a: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/</a:t>
            </a:r>
            <a:r>
              <a:rPr lang="en-US" sz="3600" b="1" i="1">
                <a:solidFill>
                  <a:srgbClr val="000000"/>
                </a:solidFill>
                <a:latin typeface="Times New Roman" pitchFamily="18" charset="0"/>
              </a:rPr>
              <a:t>E. coli</a:t>
            </a:r>
            <a:r>
              <a:rPr lang="en-US" sz="3600" b="1">
                <a:solidFill>
                  <a:srgbClr val="000000"/>
                </a:solidFill>
                <a:latin typeface="Times New Roman" pitchFamily="18" charset="0"/>
              </a:rPr>
              <a:t> bacteremia:</a:t>
            </a:r>
            <a:br>
              <a:rPr lang="en-US" sz="3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3600" b="1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mortality if appropriate therapy</a:t>
            </a:r>
            <a:r>
              <a:rPr lang="en-US" sz="3600" b="1" baseline="-2500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/>
            </a:r>
            <a:br>
              <a:rPr lang="en-US" sz="3600" b="1" baseline="-2500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</a:br>
            <a:r>
              <a:rPr lang="en-US" sz="3600" b="1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not started in first 3 days (p=0.02)</a:t>
            </a:r>
            <a:br>
              <a:rPr lang="en-US" sz="3600" b="1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</a:br>
            <a:r>
              <a:rPr lang="en-US" b="1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(Schiappa, J Inf Dis 1996)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>
                <a:solidFill>
                  <a:srgbClr val="000000"/>
                </a:solidFill>
                <a:latin typeface="Times New Roman" pitchFamily="18" charset="0"/>
              </a:rPr>
              <a:t>ESBLs and </a:t>
            </a:r>
            <a:br>
              <a:rPr lang="en-US" sz="48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4800" b="1">
                <a:solidFill>
                  <a:srgbClr val="000000"/>
                </a:solidFill>
                <a:latin typeface="Times New Roman" pitchFamily="18" charset="0"/>
              </a:rPr>
              <a:t>Quinolone Resistance</a:t>
            </a:r>
            <a:endParaRPr lang="en-US" sz="4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81000" y="2057400"/>
            <a:ext cx="8534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50000"/>
              </a:spcBef>
              <a:buSzPct val="90000"/>
              <a:buFont typeface="Wingdings" pitchFamily="2" charset="2"/>
              <a:buChar char="v"/>
            </a:pPr>
            <a:r>
              <a:rPr lang="en-US" sz="3200" b="1">
                <a:solidFill>
                  <a:srgbClr val="000000"/>
                </a:solidFill>
                <a:latin typeface="Times New Roman" pitchFamily="18" charset="0"/>
              </a:rPr>
              <a:t>56% of ESBL-producing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</a:rPr>
              <a:t>E. coli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</a:rPr>
              <a:t> and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</a:rPr>
              <a:t>Klebsiella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</a:rPr>
              <a:t> in 2 Philadelphia hospitals were also resistant to ciprofloxacin and/or levofloxacin</a:t>
            </a:r>
          </a:p>
          <a:p>
            <a:pPr marL="342900" indent="-342900">
              <a:spcBef>
                <a:spcPct val="50000"/>
              </a:spcBef>
              <a:buSzPct val="90000"/>
              <a:buFont typeface="Wingdings" pitchFamily="2" charset="2"/>
              <a:buChar char="v"/>
            </a:pPr>
            <a:r>
              <a:rPr lang="en-US" sz="3200" b="1">
                <a:solidFill>
                  <a:srgbClr val="000000"/>
                </a:solidFill>
                <a:latin typeface="Times New Roman" pitchFamily="18" charset="0"/>
              </a:rPr>
              <a:t>Quinolone resistance in ESBLs associated with prior quinolone use and residence in a LTCF</a:t>
            </a:r>
          </a:p>
          <a:p>
            <a:pPr marL="342900" indent="-342900">
              <a:spcBef>
                <a:spcPct val="50000"/>
              </a:spcBef>
              <a:buSzPct val="90000"/>
              <a:buFont typeface="Wingdings" pitchFamily="2" charset="2"/>
              <a:buNone/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marL="342900" indent="-342900">
              <a:spcBef>
                <a:spcPct val="50000"/>
              </a:spcBef>
              <a:buSzPct val="90000"/>
              <a:buFont typeface="Wingdings" pitchFamily="2" charset="2"/>
              <a:buNone/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					   Lautenbach, CID 2001</a:t>
            </a:r>
            <a:endParaRPr lang="en-US" sz="3200" b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http://25.media.tumblr.com/dac2ddff54ebaebf08fd66095ebf8f6b/tumblr_mkfx77rvlJ1qbcssro1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416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are Carbapenems Used?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396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u="sng" smtClean="0"/>
              <a:t>By Clinical Syndrome</a:t>
            </a:r>
          </a:p>
          <a:p>
            <a:pPr eaLnBrk="1" hangingPunct="1"/>
            <a:r>
              <a:rPr lang="en-US" sz="2800" smtClean="0"/>
              <a:t>Bacterial meningitis</a:t>
            </a:r>
          </a:p>
          <a:p>
            <a:pPr eaLnBrk="1" hangingPunct="1"/>
            <a:r>
              <a:rPr lang="en-US" sz="2800" smtClean="0"/>
              <a:t>Hospital-associated sinusitis</a:t>
            </a:r>
          </a:p>
          <a:p>
            <a:pPr eaLnBrk="1" hangingPunct="1"/>
            <a:r>
              <a:rPr lang="en-US" sz="2800" smtClean="0"/>
              <a:t>Sepsis of unknown origin</a:t>
            </a:r>
          </a:p>
          <a:p>
            <a:pPr eaLnBrk="1" hangingPunct="1"/>
            <a:r>
              <a:rPr lang="en-US" sz="2800" smtClean="0"/>
              <a:t>Hospital-associated pneumonia</a:t>
            </a:r>
          </a:p>
          <a:p>
            <a:pPr eaLnBrk="1" hangingPunct="1">
              <a:buFont typeface="Wingdings" pitchFamily="2" charset="2"/>
              <a:buNone/>
            </a:pPr>
            <a:endParaRPr lang="en-US" sz="2800" smtClean="0"/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4648200" y="1676400"/>
            <a:ext cx="4343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None/>
            </a:pPr>
            <a:endParaRPr lang="en-US" sz="2800" b="1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None/>
            </a:pPr>
            <a:endParaRPr lang="en-US" sz="2800" b="1">
              <a:latin typeface="Times New Roman" pitchFamily="18" charset="0"/>
            </a:endParaRPr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4800600" y="1600200"/>
            <a:ext cx="4343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</a:pPr>
            <a:r>
              <a:rPr lang="en-US" sz="2800" b="1" u="sng">
                <a:latin typeface="Times New Roman" pitchFamily="18" charset="0"/>
              </a:rPr>
              <a:t>By Clinical Isolate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800" b="1" i="1">
                <a:latin typeface="Times New Roman" pitchFamily="18" charset="0"/>
              </a:rPr>
              <a:t>Acinetobacter</a:t>
            </a:r>
            <a:r>
              <a:rPr lang="en-US" sz="2800" b="1">
                <a:latin typeface="Times New Roman" pitchFamily="18" charset="0"/>
              </a:rPr>
              <a:t> spp.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800" b="1" i="1">
                <a:latin typeface="Times New Roman" pitchFamily="18" charset="0"/>
              </a:rPr>
              <a:t>Pseudomonas aeruginosa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800" b="1" i="1">
                <a:latin typeface="Times New Roman" pitchFamily="18" charset="0"/>
              </a:rPr>
              <a:t>Alcaligenes </a:t>
            </a:r>
            <a:r>
              <a:rPr lang="en-US" sz="2800" b="1">
                <a:latin typeface="Times New Roman" pitchFamily="18" charset="0"/>
              </a:rPr>
              <a:t>spp.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800" b="1">
                <a:latin typeface="Times New Roman" pitchFamily="18" charset="0"/>
              </a:rPr>
              <a:t>Enterobacteriaceae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400" b="1" i="1">
                <a:latin typeface="Times New Roman" pitchFamily="18" charset="0"/>
              </a:rPr>
              <a:t>Mogenella</a:t>
            </a:r>
            <a:r>
              <a:rPr lang="en-US" sz="2400" b="1">
                <a:latin typeface="Times New Roman" pitchFamily="18" charset="0"/>
              </a:rPr>
              <a:t> spp.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400" b="1" i="1">
                <a:latin typeface="Times New Roman" pitchFamily="18" charset="0"/>
              </a:rPr>
              <a:t>Serratia</a:t>
            </a:r>
            <a:r>
              <a:rPr lang="en-US" sz="2400" b="1">
                <a:latin typeface="Times New Roman" pitchFamily="18" charset="0"/>
              </a:rPr>
              <a:t> spp.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400" b="1">
                <a:latin typeface="Times New Roman" pitchFamily="18" charset="0"/>
              </a:rPr>
              <a:t>Enterobacter spp.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400" b="1" i="1">
                <a:latin typeface="Times New Roman" pitchFamily="18" charset="0"/>
              </a:rPr>
              <a:t>Citrobacter</a:t>
            </a:r>
            <a:r>
              <a:rPr lang="en-US" sz="2400" b="1">
                <a:latin typeface="Times New Roman" pitchFamily="18" charset="0"/>
              </a:rPr>
              <a:t> spp.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r>
              <a:rPr lang="en-US" sz="2400" b="1">
                <a:latin typeface="Times New Roman" pitchFamily="18" charset="0"/>
              </a:rPr>
              <a:t>ESBL or AmpC + </a:t>
            </a:r>
            <a:r>
              <a:rPr lang="en-US" sz="2400" b="1" i="1">
                <a:latin typeface="Times New Roman" pitchFamily="18" charset="0"/>
              </a:rPr>
              <a:t>E. coli</a:t>
            </a:r>
            <a:r>
              <a:rPr lang="en-US" sz="2400" b="1">
                <a:latin typeface="Times New Roman" pitchFamily="18" charset="0"/>
              </a:rPr>
              <a:t> and </a:t>
            </a:r>
            <a:r>
              <a:rPr lang="en-US" sz="2400" b="1" i="1">
                <a:latin typeface="Times New Roman" pitchFamily="18" charset="0"/>
              </a:rPr>
              <a:t>Klebsiella </a:t>
            </a:r>
            <a:r>
              <a:rPr lang="en-US" sz="2400" b="1">
                <a:latin typeface="Times New Roman" pitchFamily="18" charset="0"/>
              </a:rPr>
              <a:t>spp.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v"/>
            </a:pPr>
            <a:endParaRPr lang="en-US" sz="2400" b="1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</a:pPr>
            <a:endParaRPr lang="en-US" sz="2800" b="1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</a:pPr>
            <a:endParaRPr lang="en-US" sz="2800" b="1">
              <a:latin typeface="Times New Roman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685800" y="6173788"/>
            <a:ext cx="358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Times New Roman" pitchFamily="18" charset="0"/>
              </a:rPr>
              <a:t>Reference: Sanford Guide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eaLnBrk="1" hangingPunct="1"/>
            <a:r>
              <a:rPr lang="en-US" sz="3200" smtClean="0"/>
              <a:t>Susceptibility Profile of </a:t>
            </a:r>
            <a:br>
              <a:rPr lang="en-US" sz="3200" smtClean="0"/>
            </a:br>
            <a:r>
              <a:rPr lang="en-US" sz="3200" smtClean="0"/>
              <a:t>KPC-Producing </a:t>
            </a:r>
            <a:r>
              <a:rPr lang="en-US" sz="3200" i="1" smtClean="0"/>
              <a:t>K. pneumoniae</a:t>
            </a:r>
          </a:p>
        </p:txBody>
      </p:sp>
      <p:graphicFrame>
        <p:nvGraphicFramePr>
          <p:cNvPr id="320515" name="Group 3"/>
          <p:cNvGraphicFramePr>
            <a:graphicFrameLocks noGrp="1"/>
          </p:cNvGraphicFramePr>
          <p:nvPr>
            <p:ph idx="1"/>
          </p:nvPr>
        </p:nvGraphicFramePr>
        <p:xfrm>
          <a:off x="381000" y="1143000"/>
          <a:ext cx="8559801" cy="5547024"/>
        </p:xfrm>
        <a:graphic>
          <a:graphicData uri="http://schemas.openxmlformats.org/drawingml/2006/table">
            <a:tbl>
              <a:tblPr/>
              <a:tblGrid>
                <a:gridCol w="1904929"/>
                <a:gridCol w="1981127"/>
                <a:gridCol w="208274"/>
                <a:gridCol w="2103359"/>
                <a:gridCol w="2362112"/>
              </a:tblGrid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Antimicrobial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Interpretation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Antimicrobial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Interpretation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Amikacin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Chloramphenicol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Amox/clav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Ciprofloxacin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Ampicillin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Ertapenem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Aztreonam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Gentamicin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Cefazolin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Imipenem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Cefpodoxime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Meropenem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Cefotaxime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Pipercillin/Tazo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Cetotetan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Tobramycin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Cefoxitin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Trimeth/Sulfa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Ceftazidime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Polymyxin B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MIC &gt;4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g/ml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Ceftriaxone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Colistin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MIC &gt;4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g/ml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Cefepime</a:t>
                      </a: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Tigecycline</a:t>
                      </a: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</a:p>
                  </a:txBody>
                  <a:tcPr marL="91437" marR="91437" marT="45708" marB="45708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8" marB="4570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Hodge Test I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7154863" cy="6858000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0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mlo-online.com/articles/201105/table-2-Classification-of-carbapenemases-metallo-B-Lactamases-MBLs-500X3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304800"/>
            <a:ext cx="8723312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Metallo</a:t>
            </a:r>
            <a:r>
              <a:rPr lang="en-US" dirty="0" smtClean="0"/>
              <a:t>-</a:t>
            </a:r>
            <a:r>
              <a:rPr lang="el-GR" dirty="0" smtClean="0">
                <a:cs typeface="Times New Roman" pitchFamily="18" charset="0"/>
              </a:rPr>
              <a:t>β</a:t>
            </a:r>
            <a:r>
              <a:rPr lang="en-US" dirty="0" smtClean="0">
                <a:cs typeface="Times New Roman" pitchFamily="18" charset="0"/>
              </a:rPr>
              <a:t>-Lactamase</a:t>
            </a:r>
            <a:endParaRPr lang="el-GR" dirty="0" smtClean="0">
              <a:cs typeface="Times New Roman" pitchFamily="18" charset="0"/>
            </a:endParaRP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/>
            <a:r>
              <a:rPr lang="en-US" dirty="0" err="1" smtClean="0"/>
              <a:t>Hydrolize</a:t>
            </a:r>
            <a:r>
              <a:rPr lang="en-US" dirty="0" smtClean="0"/>
              <a:t> virtually all </a:t>
            </a:r>
            <a:r>
              <a:rPr lang="el-GR" dirty="0" smtClean="0">
                <a:cs typeface="Times New Roman" pitchFamily="18" charset="0"/>
              </a:rPr>
              <a:t>β</a:t>
            </a:r>
            <a:r>
              <a:rPr lang="en-US" smtClean="0">
                <a:cs typeface="Times New Roman" pitchFamily="18" charset="0"/>
              </a:rPr>
              <a:t>-lactams, including </a:t>
            </a:r>
            <a:r>
              <a:rPr lang="en-US" dirty="0" err="1" smtClean="0">
                <a:cs typeface="Times New Roman" pitchFamily="18" charset="0"/>
              </a:rPr>
              <a:t>carbapenems</a:t>
            </a:r>
            <a:r>
              <a:rPr lang="en-US" dirty="0" smtClean="0">
                <a:cs typeface="Times New Roman" pitchFamily="18" charset="0"/>
              </a:rPr>
              <a:t> (</a:t>
            </a:r>
            <a:r>
              <a:rPr lang="en-US" dirty="0" err="1" smtClean="0">
                <a:cs typeface="Times New Roman" pitchFamily="18" charset="0"/>
              </a:rPr>
              <a:t>imipenem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dirty="0" err="1" smtClean="0">
                <a:cs typeface="Times New Roman" pitchFamily="18" charset="0"/>
              </a:rPr>
              <a:t>ertapenem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dirty="0" err="1" smtClean="0">
                <a:cs typeface="Times New Roman" pitchFamily="18" charset="0"/>
              </a:rPr>
              <a:t>meropenem</a:t>
            </a:r>
            <a:r>
              <a:rPr lang="en-US" dirty="0" smtClean="0">
                <a:cs typeface="Times New Roman" pitchFamily="18" charset="0"/>
              </a:rPr>
              <a:t>, etc.)</a:t>
            </a: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Multiple types (IMP 1-16, VIM 1-7, SPM, GIM, OXA-23) – increasing diversity</a:t>
            </a:r>
          </a:p>
          <a:p>
            <a:pPr eaLnBrk="1" hangingPunct="1"/>
            <a:r>
              <a:rPr lang="en-US" i="1" dirty="0" smtClean="0">
                <a:cs typeface="Times New Roman" pitchFamily="18" charset="0"/>
              </a:rPr>
              <a:t>Pseudomonas </a:t>
            </a:r>
            <a:r>
              <a:rPr lang="en-US" i="1" dirty="0" err="1" smtClean="0">
                <a:cs typeface="Times New Roman" pitchFamily="18" charset="0"/>
              </a:rPr>
              <a:t>aeruginosa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i="1" dirty="0" err="1" smtClean="0">
                <a:cs typeface="Times New Roman" pitchFamily="18" charset="0"/>
              </a:rPr>
              <a:t>Acinetobacter</a:t>
            </a:r>
            <a:r>
              <a:rPr lang="en-US" dirty="0" smtClean="0">
                <a:cs typeface="Times New Roman" pitchFamily="18" charset="0"/>
              </a:rPr>
              <a:t> sp., </a:t>
            </a:r>
            <a:r>
              <a:rPr lang="en-US" i="1" dirty="0" err="1" smtClean="0">
                <a:cs typeface="Times New Roman" pitchFamily="18" charset="0"/>
              </a:rPr>
              <a:t>Serratia</a:t>
            </a:r>
            <a:r>
              <a:rPr lang="en-US" i="1" dirty="0" smtClean="0">
                <a:cs typeface="Times New Roman" pitchFamily="18" charset="0"/>
              </a:rPr>
              <a:t> </a:t>
            </a:r>
            <a:r>
              <a:rPr lang="en-US" i="1" dirty="0" err="1" smtClean="0">
                <a:cs typeface="Times New Roman" pitchFamily="18" charset="0"/>
              </a:rPr>
              <a:t>marcescens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i="1" dirty="0" err="1" smtClean="0">
                <a:cs typeface="Times New Roman" pitchFamily="18" charset="0"/>
              </a:rPr>
              <a:t>Klebsiella</a:t>
            </a:r>
            <a:r>
              <a:rPr lang="en-US" i="1" dirty="0" smtClean="0">
                <a:cs typeface="Times New Roman" pitchFamily="18" charset="0"/>
              </a:rPr>
              <a:t> </a:t>
            </a:r>
            <a:r>
              <a:rPr lang="en-US" i="1" dirty="0" err="1" smtClean="0">
                <a:cs typeface="Times New Roman" pitchFamily="18" charset="0"/>
              </a:rPr>
              <a:t>pneumoniae</a:t>
            </a:r>
            <a:endParaRPr lang="el-GR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i="1" smtClean="0"/>
              <a:t>Acinetobacter baumannii</a:t>
            </a:r>
            <a:r>
              <a:rPr lang="en-US" smtClean="0"/>
              <a:t>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Long associated with hospital outbreaks, esp. related to water sources and product contamination, ICUs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Emerging problem in Asia (2004 Tsunami), Middle East (Iraq) snd tropics, in general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Resistant to virtually all drugs tested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Some susceptibility to carbapenems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Susceptible to polymixins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Wound infection, pneumonia, UTI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Surveillance cultures of groin, axillae and wounds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CRE Infection Outcomes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CRE versus susceptible </a:t>
            </a:r>
            <a:r>
              <a:rPr lang="en-US" sz="2800" i="1" smtClean="0"/>
              <a:t>K. pneumoniae </a:t>
            </a:r>
            <a:r>
              <a:rPr lang="en-US" sz="2800" smtClean="0"/>
              <a:t>(NYC, Patel, et al. 2008)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Mortality: 48% versus 20%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Infection mortality: 38% versus 12%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Removal/debridement associated with survival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Timely treatment with in vitro active agent </a:t>
            </a:r>
            <a:r>
              <a:rPr lang="en-US" sz="2400" u="sng" smtClean="0"/>
              <a:t>not</a:t>
            </a:r>
            <a:r>
              <a:rPr lang="en-US" sz="2400" smtClean="0"/>
              <a:t> associated with survival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CRE KPC versus non-bacteremic (Israel, Borer, et al. 2009)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Mortality: 72% versus 22%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Attributable mortality 50%</a:t>
            </a:r>
          </a:p>
          <a:p>
            <a:pPr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3663"/>
            <a:ext cx="8229600" cy="668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solidFill>
                  <a:srgbClr val="3333CC"/>
                </a:solidFill>
              </a:rPr>
              <a:t>Antibiotics Available</a:t>
            </a:r>
            <a:r>
              <a:rPr lang="en-US" sz="3200" smtClean="0"/>
              <a:t>, and the </a:t>
            </a:r>
            <a:r>
              <a:rPr lang="en-US" sz="3200" smtClean="0">
                <a:solidFill>
                  <a:srgbClr val="CC0000"/>
                </a:solidFill>
              </a:rPr>
              <a:t>Ones That Worked</a:t>
            </a:r>
            <a:r>
              <a:rPr lang="en-US" sz="3200" smtClean="0"/>
              <a:t> Against Resistance Gram-Negative Bacilli in Each Time Period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93700" y="176847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smtClean="0"/>
              <a:t>FDA-Approved New Antimicrobials</a:t>
            </a:r>
            <a:br>
              <a:rPr lang="en-US" sz="4000" smtClean="0"/>
            </a:br>
            <a:r>
              <a:rPr lang="en-US" sz="2800" smtClean="0"/>
              <a:t>(Modified from Boucher, et al 2013; Spellberg 2004)</a:t>
            </a:r>
          </a:p>
        </p:txBody>
      </p:sp>
      <p:graphicFrame>
        <p:nvGraphicFramePr>
          <p:cNvPr id="156675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228600" y="1600200"/>
          <a:ext cx="8610600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6" name="Chart" r:id="rId3" imgW="8229552" imgH="4524390" progId="MSGraph.Chart.8">
                  <p:embed followColorScheme="full"/>
                </p:oleObj>
              </mc:Choice>
              <mc:Fallback>
                <p:oleObj name="Chart" r:id="rId3" imgW="8229552" imgH="452439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8610600" cy="473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Considerations in Antibiotic Selection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Susceptibility of infecting organism</a:t>
            </a:r>
          </a:p>
          <a:p>
            <a:pPr eaLnBrk="1" hangingPunct="1"/>
            <a:r>
              <a:rPr lang="en-US" sz="2800" smtClean="0"/>
              <a:t>Effectiveness of agent for particular infection</a:t>
            </a:r>
          </a:p>
          <a:p>
            <a:pPr eaLnBrk="1" hangingPunct="1"/>
            <a:r>
              <a:rPr lang="en-US" sz="2800" smtClean="0"/>
              <a:t>Narrow spectrum of activity</a:t>
            </a:r>
          </a:p>
          <a:p>
            <a:pPr eaLnBrk="1" hangingPunct="1"/>
            <a:r>
              <a:rPr lang="en-US" sz="2800" smtClean="0"/>
              <a:t>Safety</a:t>
            </a:r>
          </a:p>
          <a:p>
            <a:pPr eaLnBrk="1" hangingPunct="1"/>
            <a:r>
              <a:rPr lang="en-US" sz="2800" smtClean="0"/>
              <a:t>Cost</a:t>
            </a:r>
          </a:p>
          <a:p>
            <a:pPr eaLnBrk="1" hangingPunct="1">
              <a:buFont typeface="Wingdings" pitchFamily="2" charset="2"/>
              <a:buNone/>
            </a:pPr>
            <a:endParaRPr lang="en-US" sz="3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3000" smtClean="0"/>
              <a:t>= most effective, safest, cheapest, active agent, with the narrowest spectrum of activity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KlebScotland"/>
          <p:cNvPicPr>
            <a:picLocks noChangeAspect="1" noChangeArrowheads="1"/>
          </p:cNvPicPr>
          <p:nvPr/>
        </p:nvPicPr>
        <p:blipFill>
          <a:blip r:embed="rId3">
            <a:lum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"/>
            <a:ext cx="26670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23" name="Picture 3" descr="KlebScotland3"/>
          <p:cNvPicPr>
            <a:picLocks noChangeAspect="1" noChangeArrowheads="1"/>
          </p:cNvPicPr>
          <p:nvPr/>
        </p:nvPicPr>
        <p:blipFill>
          <a:blip r:embed="rId4">
            <a:lum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5257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7350"/>
            <a:ext cx="79248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6459538"/>
            <a:ext cx="50292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477000"/>
            <a:ext cx="441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31775"/>
            <a:ext cx="8896350" cy="639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505200" y="6216650"/>
            <a:ext cx="5410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</a:rPr>
              <a:t>Thibodeau E, et al. Infection Control and Hospital Epidemiology 2012; 33: 954-956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58190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5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1">
                <a:latin typeface="Times New Roman" pitchFamily="18" charset="0"/>
              </a:rPr>
              <a:t>Exposure Network Graph Demonstrating the Relationships of Cases with KPC to Long-term Acute Care Hospitals (Ltachs), Acute Care Hospitals, and Nursing Homes in the Chicago Area</a:t>
            </a:r>
          </a:p>
          <a:p>
            <a:pPr algn="ctr"/>
            <a:r>
              <a:rPr lang="en-US" sz="1400" b="1">
                <a:latin typeface="Times New Roman" pitchFamily="18" charset="0"/>
              </a:rPr>
              <a:t>Won SY, Clin Infect Dis. 2011; 53 :532-40.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Monthly carbapenem-resistant </a:t>
            </a:r>
            <a:r>
              <a:rPr lang="en-US" sz="2400" i="1" smtClean="0"/>
              <a:t>Klebsiella pneumoniae</a:t>
            </a:r>
            <a:r>
              <a:rPr lang="en-US" sz="2400" smtClean="0"/>
              <a:t> (CRKP) pooled mean rate of infection in Los Angeles County</a:t>
            </a:r>
            <a:br>
              <a:rPr lang="en-US" sz="2400" smtClean="0"/>
            </a:br>
            <a:r>
              <a:rPr lang="en-US" sz="2000" smtClean="0"/>
              <a:t>Marquez, et al. Infect Control Hosp Epidemiol. 2013 ; 34:144-50</a:t>
            </a:r>
            <a:r>
              <a:rPr lang="en-US" sz="2400" smtClean="0"/>
              <a:t> </a:t>
            </a:r>
          </a:p>
        </p:txBody>
      </p:sp>
      <p:pic>
        <p:nvPicPr>
          <p:cNvPr id="162819" name="Picture 6" descr="f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4295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334963"/>
          </a:xfrm>
        </p:spPr>
        <p:txBody>
          <a:bodyPr/>
          <a:lstStyle/>
          <a:p>
            <a:pPr eaLnBrk="1" hangingPunct="1"/>
            <a:r>
              <a:rPr lang="en-US" sz="3600" smtClean="0"/>
              <a:t>Core Measures for All Acute and </a:t>
            </a:r>
            <a:br>
              <a:rPr lang="en-US" sz="3600" smtClean="0"/>
            </a:br>
            <a:r>
              <a:rPr lang="en-US" sz="3600" smtClean="0"/>
              <a:t>Long-term Care Facilities (CDC)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106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sz="2400" smtClean="0"/>
              <a:t>1. Hand hygiene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2000" smtClean="0"/>
              <a:t>Promote hand hygiene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2000" smtClean="0"/>
              <a:t>Monitor hand hygiene adherence and provide feedback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2000" smtClean="0"/>
              <a:t>Ensure access to hand hygiene stations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sz="2400" smtClean="0"/>
              <a:t>2. Contact Precautions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2000" smtClean="0"/>
              <a:t>Acute care</a:t>
            </a:r>
          </a:p>
          <a:p>
            <a:pPr lvl="2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800" smtClean="0"/>
              <a:t>Place CRE colonized or infected patients on Contact Precautions (CP)</a:t>
            </a:r>
          </a:p>
          <a:p>
            <a:pPr lvl="3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600" smtClean="0"/>
              <a:t>Preemptive CP might be used for patients transferred from high-risk settings</a:t>
            </a:r>
          </a:p>
          <a:p>
            <a:pPr lvl="2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800" smtClean="0"/>
              <a:t>Educate healthcare personnel about CP</a:t>
            </a:r>
          </a:p>
          <a:p>
            <a:pPr lvl="2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800" smtClean="0"/>
              <a:t>Monitor CP adherence and provide feedback</a:t>
            </a:r>
          </a:p>
          <a:p>
            <a:pPr lvl="2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800" smtClean="0"/>
              <a:t>No recommendation can be made for discontinuation of CP</a:t>
            </a:r>
          </a:p>
          <a:p>
            <a:pPr lvl="2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800" smtClean="0"/>
              <a:t>Develop lab protocols for notifying clinicians and IP about potential CRE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2000" smtClean="0"/>
              <a:t>Long-term care</a:t>
            </a:r>
          </a:p>
          <a:p>
            <a:pPr lvl="2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800" smtClean="0"/>
              <a:t>Place CRE colonized or infected residents that are high-risk for transmission on CP)</a:t>
            </a:r>
          </a:p>
          <a:p>
            <a:pPr lvl="2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800" smtClean="0"/>
              <a:t>Patients at lower risk for transmission use Standard Precautions for most situations. </a:t>
            </a:r>
            <a:endParaRPr lang="en-US" sz="160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39763"/>
          </a:xfrm>
        </p:spPr>
        <p:txBody>
          <a:bodyPr/>
          <a:lstStyle/>
          <a:p>
            <a:pPr eaLnBrk="1" hangingPunct="1"/>
            <a:r>
              <a:rPr lang="en-US" sz="3600" smtClean="0"/>
              <a:t>Core Measures for All Acute and </a:t>
            </a:r>
            <a:br>
              <a:rPr lang="en-US" sz="3600" smtClean="0"/>
            </a:br>
            <a:r>
              <a:rPr lang="en-US" sz="3600" smtClean="0"/>
              <a:t>Long-term Care Facilities (CDC)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10600" cy="4267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3. Patient and staff cohorting</a:t>
            </a:r>
          </a:p>
          <a:p>
            <a:pPr lvl="1" eaLnBrk="1" hangingPunct="1"/>
            <a:r>
              <a:rPr lang="en-US" sz="2000" smtClean="0"/>
              <a:t>When available cohort CRE colonized or infected patients and the staff that care for them evenif patients are housed in single rooms</a:t>
            </a:r>
          </a:p>
          <a:p>
            <a:pPr lvl="1" eaLnBrk="1" hangingPunct="1"/>
            <a:r>
              <a:rPr lang="en-US" sz="2000" smtClean="0"/>
              <a:t>If the number of single patient rooms is limited, reserve these rooms for patients with highest risk for transmission (e.g., incontinence)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4. Minimize use of invasive devices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5. Promote antimicrobial stewardship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6. Screening</a:t>
            </a:r>
          </a:p>
          <a:p>
            <a:pPr lvl="1" eaLnBrk="1" hangingPunct="1"/>
            <a:r>
              <a:rPr lang="en-US" sz="1800" smtClean="0"/>
              <a:t>Screen patient with epidemiologic links to unrecognized CRE colonized or infected patients and/or conduct point prevalence surveys of units containing unrecognized CRE patients</a:t>
            </a:r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Supplemental Measures for Healthcare Facilities with CRE Transmission (CDC)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Active surveillance testing</a:t>
            </a:r>
          </a:p>
          <a:p>
            <a:pPr marL="990600" lvl="1" indent="-533400" eaLnBrk="1" hangingPunct="1"/>
            <a:r>
              <a:rPr lang="en-US" sz="1800" smtClean="0"/>
              <a:t>Screen high-risk patients at admission or at admission and periodically during their facility stay for CRE. Preemptive CP can be used while results of admission surveillance testing are pending</a:t>
            </a:r>
          </a:p>
          <a:p>
            <a:pPr marL="990600" lvl="1" indent="-533400" eaLnBrk="1" hangingPunct="1"/>
            <a:r>
              <a:rPr lang="en-US" sz="1800" smtClean="0"/>
              <a:t>Consider screening patients transferred from facilities known to have CRE at admission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Chlorhexidine baths</a:t>
            </a:r>
          </a:p>
          <a:p>
            <a:pPr marL="990600" lvl="1" indent="-533400" eaLnBrk="1" hangingPunct="1"/>
            <a:r>
              <a:rPr lang="en-US" sz="2000" smtClean="0"/>
              <a:t>Bathe patients with 2% chlorhexidine</a:t>
            </a:r>
          </a:p>
          <a:p>
            <a:pPr marL="990600" lvl="1" indent="-533400" eaLnBrk="1" hangingPunct="1"/>
            <a:endParaRPr lang="en-US" sz="200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5" descr="Fin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771900"/>
            <a:ext cx="428625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1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386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16" name="Picture 8" descr="Fin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22_Default Design">
  <a:themeElements>
    <a:clrScheme name="12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22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1229</Words>
  <Application>Microsoft Office PowerPoint</Application>
  <PresentationFormat>On-screen Show (4:3)</PresentationFormat>
  <Paragraphs>296</Paragraphs>
  <Slides>39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7" baseType="lpstr">
      <vt:lpstr>Arial</vt:lpstr>
      <vt:lpstr>Calibri</vt:lpstr>
      <vt:lpstr>Times New Roman</vt:lpstr>
      <vt:lpstr>Wingdings</vt:lpstr>
      <vt:lpstr>Symbol</vt:lpstr>
      <vt:lpstr>Office Theme</vt:lpstr>
      <vt:lpstr>1_Office Theme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7_Default Design</vt:lpstr>
      <vt:lpstr>8_Default Design</vt:lpstr>
      <vt:lpstr>122_Default Design</vt:lpstr>
      <vt:lpstr>Microsoft Graph Chart</vt:lpstr>
      <vt:lpstr>BAD BUGS!</vt:lpstr>
      <vt:lpstr>Presenter Disclosure Information Alfred DeMaria, Jr., M.D.</vt:lpstr>
      <vt:lpstr>“ESKAPE” Pathogens</vt:lpstr>
      <vt:lpstr>PowerPoint Presentation</vt:lpstr>
      <vt:lpstr>Gram-Negative Bacilli </vt:lpstr>
      <vt:lpstr>Antibiotic Resistance in Nature</vt:lpstr>
      <vt:lpstr>PowerPoint Presentation</vt:lpstr>
      <vt:lpstr>Bad Bugs</vt:lpstr>
      <vt:lpstr>Antimicrobials</vt:lpstr>
      <vt:lpstr>What We Know</vt:lpstr>
      <vt:lpstr>Resistance Occurs Because:</vt:lpstr>
      <vt:lpstr>PowerPoint Presentation</vt:lpstr>
      <vt:lpstr>Patients Acquire Resistant Organisms:</vt:lpstr>
      <vt:lpstr>PowerPoint Presentation</vt:lpstr>
      <vt:lpstr>PowerPoint Presentation</vt:lpstr>
      <vt:lpstr>ESBL Phenotype  Meropenem Yearly Susceptibility Test Information Collection (MYSTIC) study, 1997-2003 Turner PJ.  Clin ID 2005; 41 (S. 4): S273-75  </vt:lpstr>
      <vt:lpstr>PowerPoint Presentation</vt:lpstr>
      <vt:lpstr>PowerPoint Presentation</vt:lpstr>
      <vt:lpstr>PowerPoint Presentation</vt:lpstr>
      <vt:lpstr>How are Carbapenems Used?</vt:lpstr>
      <vt:lpstr>Susceptibility Profile of  KPC-Producing K. pneumoniae</vt:lpstr>
      <vt:lpstr>PowerPoint Presentation</vt:lpstr>
      <vt:lpstr>PowerPoint Presentation</vt:lpstr>
      <vt:lpstr>Metallo-β-Lactamase</vt:lpstr>
      <vt:lpstr>Acinetobacter baumannii </vt:lpstr>
      <vt:lpstr>CRE Infection Outcomes</vt:lpstr>
      <vt:lpstr>PowerPoint Presentation</vt:lpstr>
      <vt:lpstr>Antibiotics Available, and the Ones That Worked Against Resistance Gram-Negative Bacilli in Each Time Period </vt:lpstr>
      <vt:lpstr>FDA-Approved New Antimicrobials (Modified from Boucher, et al 2013; Spellberg 2004)</vt:lpstr>
      <vt:lpstr>Considerations in Antibiotic Selection</vt:lpstr>
      <vt:lpstr>PowerPoint Presentation</vt:lpstr>
      <vt:lpstr>PowerPoint Presentation</vt:lpstr>
      <vt:lpstr>PowerPoint Presentation</vt:lpstr>
      <vt:lpstr>PowerPoint Presentation</vt:lpstr>
      <vt:lpstr>Monthly carbapenem-resistant Klebsiella pneumoniae (CRKP) pooled mean rate of infection in Los Angeles County Marquez, et al. Infect Control Hosp Epidemiol. 2013 ; 34:144-50 </vt:lpstr>
      <vt:lpstr>Core Measures for All Acute and  Long-term Care Facilities (CDC)</vt:lpstr>
      <vt:lpstr>Core Measures for All Acute and  Long-term Care Facilities (CDC)</vt:lpstr>
      <vt:lpstr>Supplemental Measures for Healthcare Facilities with CRE Transmission (CDC)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Alfred DeMaria, Jr</dc:creator>
  <cp:lastModifiedBy>Administrator</cp:lastModifiedBy>
  <cp:revision>27</cp:revision>
  <cp:lastPrinted>2013-06-13T18:14:25Z</cp:lastPrinted>
  <dcterms:created xsi:type="dcterms:W3CDTF">2013-05-25T19:36:49Z</dcterms:created>
  <dcterms:modified xsi:type="dcterms:W3CDTF">2013-06-15T20:10:42Z</dcterms:modified>
</cp:coreProperties>
</file>